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0" r:id="rId3"/>
    <p:sldId id="311" r:id="rId4"/>
    <p:sldId id="317" r:id="rId5"/>
    <p:sldId id="312" r:id="rId6"/>
    <p:sldId id="258" r:id="rId7"/>
    <p:sldId id="257" r:id="rId8"/>
    <p:sldId id="314" r:id="rId9"/>
    <p:sldId id="315" r:id="rId10"/>
    <p:sldId id="280" r:id="rId11"/>
    <p:sldId id="291" r:id="rId12"/>
    <p:sldId id="313" r:id="rId13"/>
    <p:sldId id="316" r:id="rId14"/>
    <p:sldId id="3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FF33"/>
    <a:srgbClr val="66FF33"/>
    <a:srgbClr val="009999"/>
    <a:srgbClr val="0099FF"/>
    <a:srgbClr val="00CCFF"/>
    <a:srgbClr val="9900FF"/>
    <a:srgbClr val="CC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B99B7-00D6-4B92-9F3F-F12DE3D378CA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9FE59-8557-43D1-9461-CB14864486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247075-96FE-4B55-978E-695620333BFD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6AFC8E-627D-4E4E-A191-CC6545FC8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Elements of Art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Value</a:t>
            </a:r>
            <a:endParaRPr lang="en-US" dirty="0"/>
          </a:p>
        </p:txBody>
      </p:sp>
      <p:pic>
        <p:nvPicPr>
          <p:cNvPr id="1026" name="Picture 2" descr="http://www.oxfordgallery.com/Contemporary/images/spurling-eggcup-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685800"/>
            <a:ext cx="6890423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3078480" cy="4187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V</a:t>
            </a:r>
            <a:r>
              <a:rPr lang="en-US" b="1" dirty="0" smtClean="0"/>
              <a:t>alue </a:t>
            </a:r>
            <a:r>
              <a:rPr lang="en-US" b="1" dirty="0" smtClean="0"/>
              <a:t>Scale</a:t>
            </a:r>
            <a:r>
              <a:rPr lang="en-US" dirty="0" smtClean="0"/>
              <a:t> is a scale that shows the gradual change in value from its lightest value, </a:t>
            </a:r>
            <a:r>
              <a:rPr lang="en-US" dirty="0" smtClean="0"/>
              <a:t>white, </a:t>
            </a:r>
            <a:r>
              <a:rPr lang="en-US" dirty="0" smtClean="0"/>
              <a:t>to its darkest </a:t>
            </a:r>
            <a:r>
              <a:rPr lang="en-US" dirty="0" smtClean="0"/>
              <a:t>value, </a:t>
            </a:r>
            <a:r>
              <a:rPr lang="en-US" dirty="0" smtClean="0"/>
              <a:t>black. </a:t>
            </a:r>
            <a:endParaRPr lang="en-US" dirty="0"/>
          </a:p>
        </p:txBody>
      </p:sp>
      <p:pic>
        <p:nvPicPr>
          <p:cNvPr id="48130" name="Picture 2" descr="http://mhsart1.wikispaces.com/file/view/landscape-value-scale-richard-mckinley-tip.jpg/228643462/landscape-value-scale-richard-mckinley-t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4800600" cy="1533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57200"/>
            <a:ext cx="381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Review the 5 Elements of Shading worksheet in folders.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List and label the Five Elements of Shading for Questions 4 &amp; 5.</a:t>
            </a:r>
            <a:endParaRPr lang="en-US" sz="3200" dirty="0"/>
          </a:p>
        </p:txBody>
      </p:sp>
      <p:pic>
        <p:nvPicPr>
          <p:cNvPr id="52226" name="Picture 2" descr="http://delightedmuse.com/wp-content/uploads/2013/01/2013-01-28-five-elements-shad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09599"/>
            <a:ext cx="2895600" cy="5064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Follow along with Miss Warner’s demo to create a realistic looking sphere. </a:t>
            </a:r>
            <a:endParaRPr lang="en-US" sz="3600" dirty="0"/>
          </a:p>
        </p:txBody>
      </p:sp>
      <p:pic>
        <p:nvPicPr>
          <p:cNvPr id="56322" name="Picture 2" descr="http://fc04.deviantart.net/fs71/i/2011/201/6/4/basic_sphere_shading_exercise_by_star_bound_dreamer-d4128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990600"/>
            <a:ext cx="3819525" cy="2692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gradual shades of our values are IMPORTANT! </a:t>
            </a:r>
          </a:p>
          <a:p>
            <a:pPr algn="ctr"/>
            <a:r>
              <a:rPr lang="en-US" sz="2000" b="1" dirty="0" smtClean="0"/>
              <a:t>This activity will show you why!</a:t>
            </a:r>
          </a:p>
          <a:p>
            <a:pPr algn="ctr"/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Using our new table groups, we are now going to create a group Sphere Shading.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When I say go, begin the first step of sphere shading using the Five Elements of Shading: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When I say switch, pass your paper to the person to the right of you at your table. That person will continue your drawing using the next Element of Shading.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When I say switch, we will pass the paper to the right again and continue the next step.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algn="ctr"/>
            <a:r>
              <a:rPr lang="en-US" sz="2000" b="1" dirty="0" smtClean="0"/>
              <a:t>The goal: </a:t>
            </a:r>
          </a:p>
          <a:p>
            <a:pPr algn="ctr"/>
            <a:r>
              <a:rPr lang="en-US" sz="2000" b="1" dirty="0" smtClean="0"/>
              <a:t>Make the sphere appear as though the same person shaded it! </a:t>
            </a:r>
            <a:endParaRPr lang="en-US" sz="2000" b="1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762000"/>
            <a:ext cx="746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Student </a:t>
            </a:r>
            <a:r>
              <a:rPr lang="en-US" sz="2400" dirty="0" smtClean="0"/>
              <a:t>will develop skills in value drawing by a full range of values from black to very light.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Students will develop techniques in shading by using a variety of tools such as blending stumps.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Student will develop observational skills that will help them determine where light source is coming from and how that causing the different values on an object.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Student will develop craftsmanship by selecting, cropping, cutting, and gluing a character of their choice into their drawing.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</a:t>
            </a:r>
            <a:endParaRPr lang="en-US" dirty="0"/>
          </a:p>
        </p:txBody>
      </p:sp>
      <p:pic>
        <p:nvPicPr>
          <p:cNvPr id="1026" name="Picture 2" descr="http://images.drawspace.com/5/2/d/9/5/c/large-shaded-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4038600" cy="320938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609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 the back of your paper, attempt to draw the image below to the best of your ability: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Assess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Answer the following:</a:t>
            </a:r>
          </a:p>
          <a:p>
            <a:endParaRPr lang="en-US" sz="2400" dirty="0" smtClean="0"/>
          </a:p>
          <a:p>
            <a:r>
              <a:rPr lang="en-US" sz="2400" dirty="0" smtClean="0"/>
              <a:t>1. Did you accurately shade the sphere?</a:t>
            </a:r>
          </a:p>
          <a:p>
            <a:r>
              <a:rPr lang="en-US" sz="2400" dirty="0" smtClean="0"/>
              <a:t>2. What is shading anyway?</a:t>
            </a:r>
          </a:p>
          <a:p>
            <a:r>
              <a:rPr lang="en-US" sz="2400" dirty="0" smtClean="0"/>
              <a:t>3. What type of pencil should you use to shade?</a:t>
            </a:r>
          </a:p>
          <a:p>
            <a:r>
              <a:rPr lang="en-US" sz="2400" dirty="0" smtClean="0"/>
              <a:t>4</a:t>
            </a:r>
            <a:r>
              <a:rPr lang="en-US" sz="2400" dirty="0" smtClean="0"/>
              <a:t>. How should you hold the pencil when shading?</a:t>
            </a:r>
          </a:p>
          <a:p>
            <a:r>
              <a:rPr lang="en-US" sz="2400" dirty="0" smtClean="0"/>
              <a:t>5</a:t>
            </a:r>
            <a:r>
              <a:rPr lang="en-US" sz="2400" dirty="0" smtClean="0"/>
              <a:t>. How do you create dark layers using shading?</a:t>
            </a:r>
          </a:p>
          <a:p>
            <a:r>
              <a:rPr lang="en-US" sz="2400" dirty="0" smtClean="0"/>
              <a:t>6</a:t>
            </a:r>
            <a:r>
              <a:rPr lang="en-US" sz="2400" dirty="0" smtClean="0"/>
              <a:t>. What does it mean when you “blend?”</a:t>
            </a:r>
          </a:p>
          <a:p>
            <a:r>
              <a:rPr lang="en-US" sz="2400" dirty="0" smtClean="0"/>
              <a:t>7</a:t>
            </a:r>
            <a:r>
              <a:rPr lang="en-US" sz="2400" dirty="0" smtClean="0"/>
              <a:t>. What is the blending tool called?</a:t>
            </a:r>
          </a:p>
          <a:p>
            <a:r>
              <a:rPr lang="en-US" sz="2400" dirty="0" smtClean="0"/>
              <a:t>8</a:t>
            </a:r>
            <a:r>
              <a:rPr lang="en-US" sz="2400" dirty="0" smtClean="0"/>
              <a:t>. What are the Five Elements of Shading?</a:t>
            </a:r>
          </a:p>
          <a:p>
            <a:r>
              <a:rPr lang="en-US" sz="2400" dirty="0" smtClean="0"/>
              <a:t>9. How do you determine where the shadow of your object goes?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572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Turn paper over &amp; complete questions:</a:t>
            </a:r>
          </a:p>
          <a:p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Value Scale: </a:t>
            </a: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/>
            <a:r>
              <a:rPr lang="en-US" sz="3200" dirty="0" smtClean="0"/>
              <a:t>2. Blended Value Scale:</a:t>
            </a:r>
            <a:endParaRPr lang="en-US" sz="3200" dirty="0"/>
          </a:p>
        </p:txBody>
      </p:sp>
      <p:pic>
        <p:nvPicPr>
          <p:cNvPr id="51204" name="Picture 4" descr="http://1.bp.blogspot.com/-vtgyVwEemCM/T0QAZAqTRbI/AAAAAAAALuM/UAVzToaLnmg/s640/value-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3505200" cy="952803"/>
          </a:xfrm>
          <a:prstGeom prst="rect">
            <a:avLst/>
          </a:prstGeom>
          <a:noFill/>
        </p:spPr>
      </p:pic>
      <p:pic>
        <p:nvPicPr>
          <p:cNvPr id="51206" name="Picture 6" descr="http://www.toadhollowstudio.com/images/graysc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14800"/>
            <a:ext cx="4419600" cy="790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5400"/>
            <a:ext cx="8183880" cy="1752600"/>
          </a:xfrm>
        </p:spPr>
        <p:txBody>
          <a:bodyPr/>
          <a:lstStyle/>
          <a:p>
            <a:pPr algn="ctr"/>
            <a:r>
              <a:rPr lang="en-US" dirty="0" smtClean="0"/>
              <a:t>What is Value?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is </a:t>
            </a:r>
            <a:r>
              <a:rPr lang="en-US" dirty="0" smtClean="0"/>
              <a:t>an Element </a:t>
            </a:r>
            <a:r>
              <a:rPr lang="en-US" dirty="0" smtClean="0"/>
              <a:t>of Art.</a:t>
            </a:r>
          </a:p>
          <a:p>
            <a:pPr lvl="1"/>
            <a:r>
              <a:rPr lang="en-US" i="1" dirty="0" smtClean="0"/>
              <a:t>What are the other Elements of Art we have learned about?</a:t>
            </a:r>
          </a:p>
          <a:p>
            <a:r>
              <a:rPr lang="en-US" dirty="0" smtClean="0"/>
              <a:t>Value is the range of lightness and darkness within a picture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Value created?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Value created?</a:t>
            </a:r>
          </a:p>
          <a:p>
            <a:pPr lvl="1"/>
            <a:r>
              <a:rPr lang="en-US" dirty="0" smtClean="0"/>
              <a:t>Value is created by a light source that shines on an object creating highlights and shadows.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498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Value</vt:lpstr>
      <vt:lpstr>Objectives</vt:lpstr>
      <vt:lpstr>Challenge:</vt:lpstr>
      <vt:lpstr>Review &amp; Assess</vt:lpstr>
      <vt:lpstr>Step 2:</vt:lpstr>
      <vt:lpstr>What is Value?</vt:lpstr>
      <vt:lpstr>What is Value?</vt:lpstr>
      <vt:lpstr>Question:</vt:lpstr>
      <vt:lpstr>Answer</vt:lpstr>
      <vt:lpstr>Example of Value</vt:lpstr>
      <vt:lpstr>Value Scale</vt:lpstr>
      <vt:lpstr>Step 3: </vt:lpstr>
      <vt:lpstr>Step 4:</vt:lpstr>
      <vt:lpstr>Challenge: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</dc:title>
  <dc:creator>Leah Warner</dc:creator>
  <cp:lastModifiedBy>Leah Warner</cp:lastModifiedBy>
  <cp:revision>23</cp:revision>
  <dcterms:created xsi:type="dcterms:W3CDTF">2013-09-10T08:35:55Z</dcterms:created>
  <dcterms:modified xsi:type="dcterms:W3CDTF">2013-11-05T00:58:57Z</dcterms:modified>
</cp:coreProperties>
</file>