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7741C0-ADC5-45B9-9AE1-67DDFDA2F49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353026-EE9B-4A40-9A3A-67A434A5B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Elements of Art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0352"/>
            <a:ext cx="9144000" cy="4187952"/>
          </a:xfrm>
        </p:spPr>
        <p:txBody>
          <a:bodyPr/>
          <a:lstStyle/>
          <a:p>
            <a:r>
              <a:rPr lang="en-US" b="1" dirty="0" smtClean="0"/>
              <a:t>What are some examples of line direction?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31848"/>
          </a:xfrm>
        </p:spPr>
        <p:txBody>
          <a:bodyPr/>
          <a:lstStyle/>
          <a:p>
            <a:r>
              <a:rPr lang="en-US" b="1" dirty="0" smtClean="0"/>
              <a:t>Direction: </a:t>
            </a:r>
            <a:r>
              <a:rPr lang="en-US" dirty="0" smtClean="0"/>
              <a:t>Horizontal, vertical, diagonal, curved, perpendicular, parallel, radial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14623"/>
            <a:ext cx="2952750" cy="309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38400"/>
            <a:ext cx="277427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4187952"/>
          </a:xfrm>
        </p:spPr>
        <p:txBody>
          <a:bodyPr/>
          <a:lstStyle/>
          <a:p>
            <a:r>
              <a:rPr lang="en-US" b="1" dirty="0" smtClean="0"/>
              <a:t>What are some examples of line focus?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79448"/>
          </a:xfrm>
        </p:spPr>
        <p:txBody>
          <a:bodyPr/>
          <a:lstStyle/>
          <a:p>
            <a:r>
              <a:rPr lang="en-US" b="1" dirty="0" smtClean="0"/>
              <a:t>Focus: </a:t>
            </a:r>
            <a:r>
              <a:rPr lang="en-US" dirty="0" smtClean="0"/>
              <a:t>Sharp, blurry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90800"/>
            <a:ext cx="3208192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Feeling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4187952"/>
          </a:xfrm>
        </p:spPr>
        <p:txBody>
          <a:bodyPr/>
          <a:lstStyle/>
          <a:p>
            <a:r>
              <a:rPr lang="en-US" b="1" dirty="0" smtClean="0"/>
              <a:t>What are some examples of line feeling?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Feeling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908048"/>
          </a:xfrm>
        </p:spPr>
        <p:txBody>
          <a:bodyPr/>
          <a:lstStyle/>
          <a:p>
            <a:r>
              <a:rPr lang="en-US" b="1" dirty="0" smtClean="0"/>
              <a:t>Feeling: </a:t>
            </a:r>
            <a:r>
              <a:rPr lang="en-US" dirty="0" smtClean="0"/>
              <a:t>Zigzag, jagged/sharp, graceful, smooth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752600"/>
            <a:ext cx="2582278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art notebook, practice filling up the page with as many different lines as you can!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Pattern is…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repeating of something all over the artwork.</a:t>
            </a:r>
          </a:p>
          <a:p>
            <a:pPr lvl="1"/>
            <a:r>
              <a:rPr lang="en-US" dirty="0" smtClean="0"/>
              <a:t>Patterns have </a:t>
            </a:r>
            <a:r>
              <a:rPr lang="en-US" b="1" dirty="0" smtClean="0"/>
              <a:t>repetition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Repetition</a:t>
            </a:r>
            <a:r>
              <a:rPr lang="en-US" dirty="0" smtClean="0"/>
              <a:t> is when something repeats over and over to create unity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design and practice repeating that design in your notebook!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297680" cy="418795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Op Art </a:t>
            </a:r>
            <a:r>
              <a:rPr lang="en-US" dirty="0" smtClean="0"/>
              <a:t>is a type of art from that ‘60s that uses optical </a:t>
            </a:r>
            <a:r>
              <a:rPr lang="en-US" i="1" dirty="0" smtClean="0"/>
              <a:t>illusions</a:t>
            </a:r>
            <a:r>
              <a:rPr lang="en-US" dirty="0" smtClean="0"/>
              <a:t> to trick the eye into looking like the art is moving.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illusion</a:t>
            </a:r>
            <a:r>
              <a:rPr lang="en-US" dirty="0" smtClean="0"/>
              <a:t> is when your eyes are tricked into seeing something.</a:t>
            </a:r>
            <a:endParaRPr lang="en-US" dirty="0"/>
          </a:p>
        </p:txBody>
      </p:sp>
      <p:pic>
        <p:nvPicPr>
          <p:cNvPr id="26626" name="Picture 2" descr="Illustrator noodling inspired by Bridget Riley's Op Art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14400"/>
            <a:ext cx="329109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Element of 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Elements of Art are…</a:t>
            </a:r>
          </a:p>
          <a:p>
            <a:pPr lvl="1"/>
            <a:r>
              <a:rPr lang="en-US" dirty="0" smtClean="0"/>
              <a:t>The building blocks used by artists to create great works of art.</a:t>
            </a:r>
          </a:p>
          <a:p>
            <a:pPr lvl="1"/>
            <a:r>
              <a:rPr lang="en-US" dirty="0" smtClean="0"/>
              <a:t>There are six Elements of Art.</a:t>
            </a:r>
            <a:endParaRPr lang="en-US" dirty="0"/>
          </a:p>
        </p:txBody>
      </p:sp>
      <p:pic>
        <p:nvPicPr>
          <p:cNvPr id="8194" name="Picture 2" descr="http://art.pppst.com/banner_elements_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6753225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Bridget Riley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3688080" cy="4187952"/>
          </a:xfrm>
        </p:spPr>
        <p:txBody>
          <a:bodyPr/>
          <a:lstStyle/>
          <a:p>
            <a:r>
              <a:rPr lang="en-US" dirty="0" smtClean="0"/>
              <a:t>Bridget Riley was a famous Op Art artist. </a:t>
            </a:r>
          </a:p>
          <a:p>
            <a:r>
              <a:rPr lang="en-US" dirty="0" smtClean="0"/>
              <a:t>She worked primarily will lines to create movement.</a:t>
            </a:r>
            <a:endParaRPr lang="en-US" dirty="0"/>
          </a:p>
        </p:txBody>
      </p:sp>
      <p:pic>
        <p:nvPicPr>
          <p:cNvPr id="35842" name="Picture 2" descr="http://www.artdemocracy.net/wp-content/gallery/4157/281750_10150253026557157_300919407156_7607707_535714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85800"/>
            <a:ext cx="3276600" cy="1968276"/>
          </a:xfrm>
          <a:prstGeom prst="rect">
            <a:avLst/>
          </a:prstGeom>
          <a:noFill/>
        </p:spPr>
      </p:pic>
      <p:pic>
        <p:nvPicPr>
          <p:cNvPr id="35846" name="Picture 6" descr="http://31.media.tumblr.com/tumblr_m5jwhy4tw21runipgo1_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895600"/>
            <a:ext cx="1962150" cy="2645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M.C. Escher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3611880" cy="4187952"/>
          </a:xfrm>
        </p:spPr>
        <p:txBody>
          <a:bodyPr/>
          <a:lstStyle/>
          <a:p>
            <a:r>
              <a:rPr lang="en-US" dirty="0" smtClean="0"/>
              <a:t>M.C. Escher was another very famous Op Art artist. </a:t>
            </a:r>
          </a:p>
          <a:p>
            <a:r>
              <a:rPr lang="en-US" dirty="0" smtClean="0"/>
              <a:t>He created crazy scenes that tricked the eye.</a:t>
            </a:r>
            <a:endParaRPr lang="en-US" dirty="0"/>
          </a:p>
        </p:txBody>
      </p:sp>
      <p:pic>
        <p:nvPicPr>
          <p:cNvPr id="36866" name="Picture 2" descr="http://im-possible.info/images/art/escher/relati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85800"/>
            <a:ext cx="4219575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/>
              <a:t>line</a:t>
            </a:r>
            <a:r>
              <a:rPr lang="en-US" dirty="0" smtClean="0"/>
              <a:t>? (In Art Terms, Not Math!)</a:t>
            </a:r>
            <a:endParaRPr lang="en-US" dirty="0"/>
          </a:p>
        </p:txBody>
      </p:sp>
      <p:pic>
        <p:nvPicPr>
          <p:cNvPr id="5122" name="Picture 2" descr="http://www.make-your-own-jewelry.com/images/thick-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09800"/>
            <a:ext cx="2905125" cy="1381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Line is… </a:t>
            </a:r>
          </a:p>
          <a:p>
            <a:pPr lvl="1"/>
            <a:r>
              <a:rPr lang="en-US" dirty="0" smtClean="0"/>
              <a:t>A mark with greater length than width.</a:t>
            </a:r>
          </a:p>
          <a:p>
            <a:pPr lvl="2"/>
            <a:r>
              <a:rPr lang="en-US" dirty="0" smtClean="0"/>
              <a:t>What is length?</a:t>
            </a:r>
          </a:p>
          <a:p>
            <a:pPr lvl="2"/>
            <a:r>
              <a:rPr lang="en-US" dirty="0" smtClean="0"/>
              <a:t>What is width?</a:t>
            </a:r>
          </a:p>
          <a:p>
            <a:pPr lvl="1"/>
            <a:r>
              <a:rPr lang="en-US" dirty="0" smtClean="0"/>
              <a:t>An Element of Art.</a:t>
            </a:r>
          </a:p>
          <a:p>
            <a:pPr lvl="1"/>
            <a:r>
              <a:rPr lang="en-US" dirty="0" smtClean="0"/>
              <a:t>Never ending.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069080" cy="4187952"/>
          </a:xfrm>
        </p:spPr>
        <p:txBody>
          <a:bodyPr/>
          <a:lstStyle/>
          <a:p>
            <a:r>
              <a:rPr lang="en-US" b="1" dirty="0" smtClean="0"/>
              <a:t>Lines have many characteristics:</a:t>
            </a:r>
          </a:p>
          <a:p>
            <a:pPr lvl="1"/>
            <a:r>
              <a:rPr lang="en-US" dirty="0" smtClean="0"/>
              <a:t>Width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Feeling</a:t>
            </a:r>
            <a:endParaRPr lang="en-US" dirty="0"/>
          </a:p>
        </p:txBody>
      </p:sp>
      <p:pic>
        <p:nvPicPr>
          <p:cNvPr id="3074" name="Picture 2" descr="http://vclass.mgt.psu.ac.th/%7Eparinya/MM/artlessons/line_ty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838200"/>
            <a:ext cx="3200400" cy="3664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0352"/>
            <a:ext cx="8915400" cy="4187952"/>
          </a:xfrm>
        </p:spPr>
        <p:txBody>
          <a:bodyPr/>
          <a:lstStyle/>
          <a:p>
            <a:r>
              <a:rPr lang="en-US" b="1" dirty="0" smtClean="0"/>
              <a:t>What are some examples of line width?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031480" cy="917448"/>
          </a:xfrm>
        </p:spPr>
        <p:txBody>
          <a:bodyPr/>
          <a:lstStyle/>
          <a:p>
            <a:r>
              <a:rPr lang="en-US" b="1" dirty="0" smtClean="0"/>
              <a:t>Width: </a:t>
            </a:r>
            <a:r>
              <a:rPr lang="en-US" dirty="0" smtClean="0"/>
              <a:t>Thick, thin, tapered, uneven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36476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are some examples of line length?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07680" cy="1831848"/>
          </a:xfrm>
        </p:spPr>
        <p:txBody>
          <a:bodyPr/>
          <a:lstStyle/>
          <a:p>
            <a:r>
              <a:rPr lang="en-US" b="1" dirty="0" smtClean="0"/>
              <a:t>Length: </a:t>
            </a:r>
            <a:r>
              <a:rPr lang="en-US" dirty="0" smtClean="0"/>
              <a:t>Long, short, continuous, broken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87769"/>
            <a:ext cx="3886200" cy="29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351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Line</vt:lpstr>
      <vt:lpstr>What is an Element of Art?</vt:lpstr>
      <vt:lpstr>Line</vt:lpstr>
      <vt:lpstr>Definition of Line</vt:lpstr>
      <vt:lpstr>Characteristics of Line</vt:lpstr>
      <vt:lpstr>Line Width</vt:lpstr>
      <vt:lpstr>Line Width</vt:lpstr>
      <vt:lpstr>Line Length</vt:lpstr>
      <vt:lpstr>Line Length</vt:lpstr>
      <vt:lpstr>Line Direction</vt:lpstr>
      <vt:lpstr>Line Direction</vt:lpstr>
      <vt:lpstr>Line Focus</vt:lpstr>
      <vt:lpstr>Line Focus</vt:lpstr>
      <vt:lpstr>Line Feeling</vt:lpstr>
      <vt:lpstr>Line Feeling</vt:lpstr>
      <vt:lpstr>Try it!</vt:lpstr>
      <vt:lpstr>Pattern</vt:lpstr>
      <vt:lpstr>Try It!</vt:lpstr>
      <vt:lpstr>Op Art</vt:lpstr>
      <vt:lpstr>Bridget Riley</vt:lpstr>
      <vt:lpstr>M.C. Escher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</dc:title>
  <dc:creator>Leah Warner</dc:creator>
  <cp:lastModifiedBy>Leah Warner</cp:lastModifiedBy>
  <cp:revision>17</cp:revision>
  <dcterms:created xsi:type="dcterms:W3CDTF">2013-09-29T20:44:31Z</dcterms:created>
  <dcterms:modified xsi:type="dcterms:W3CDTF">2013-11-17T23:32:43Z</dcterms:modified>
</cp:coreProperties>
</file>