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68" r:id="rId5"/>
    <p:sldId id="276" r:id="rId6"/>
    <p:sldId id="272" r:id="rId7"/>
    <p:sldId id="273" r:id="rId8"/>
    <p:sldId id="264" r:id="rId9"/>
    <p:sldId id="274" r:id="rId10"/>
    <p:sldId id="275" r:id="rId11"/>
    <p:sldId id="265" r:id="rId12"/>
    <p:sldId id="277" r:id="rId13"/>
    <p:sldId id="278" r:id="rId14"/>
    <p:sldId id="279" r:id="rId15"/>
    <p:sldId id="280" r:id="rId16"/>
    <p:sldId id="281" r:id="rId17"/>
    <p:sldId id="282" r:id="rId18"/>
    <p:sldId id="266" r:id="rId19"/>
    <p:sldId id="267" r:id="rId20"/>
    <p:sldId id="283" r:id="rId21"/>
    <p:sldId id="284" r:id="rId22"/>
    <p:sldId id="285" r:id="rId23"/>
    <p:sldId id="257" r:id="rId24"/>
    <p:sldId id="258" r:id="rId25"/>
    <p:sldId id="259" r:id="rId26"/>
    <p:sldId id="260" r:id="rId27"/>
    <p:sldId id="261" r:id="rId28"/>
    <p:sldId id="262" r:id="rId29"/>
    <p:sldId id="263"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24F574-4E9B-4980-8548-26550EE0C1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86977C-97E0-4698-9C16-52C3E02563C6}" type="datetimeFigureOut">
              <a:rPr lang="en-US" smtClean="0"/>
              <a:t>10/29/2013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24F574-4E9B-4980-8548-26550EE0C1A8}"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86977C-97E0-4698-9C16-52C3E02563C6}" type="datetimeFigureOut">
              <a:rPr lang="en-US" smtClean="0"/>
              <a:t>10/29/2013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824F574-4E9B-4980-8548-26550EE0C1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vZkRszO8DK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8130" name="Picture 2"/>
          <p:cNvPicPr>
            <a:picLocks noChangeAspect="1" noChangeArrowheads="1"/>
          </p:cNvPicPr>
          <p:nvPr/>
        </p:nvPicPr>
        <p:blipFill>
          <a:blip r:embed="rId2" cstate="print"/>
          <a:srcRect/>
          <a:stretch>
            <a:fillRect/>
          </a:stretch>
        </p:blipFill>
        <p:spPr bwMode="auto">
          <a:xfrm>
            <a:off x="4800600" y="609599"/>
            <a:ext cx="3352800" cy="4438239"/>
          </a:xfrm>
          <a:prstGeom prst="rect">
            <a:avLst/>
          </a:prstGeom>
          <a:noFill/>
          <a:ln w="9525">
            <a:noFill/>
            <a:miter lim="800000"/>
            <a:headEnd/>
            <a:tailEnd/>
          </a:ln>
        </p:spPr>
      </p:pic>
      <p:sp>
        <p:nvSpPr>
          <p:cNvPr id="7" name="Content Placeholder 6"/>
          <p:cNvSpPr>
            <a:spLocks noGrp="1"/>
          </p:cNvSpPr>
          <p:nvPr>
            <p:ph sz="half" idx="1"/>
          </p:nvPr>
        </p:nvSpPr>
        <p:spPr>
          <a:xfrm>
            <a:off x="514352" y="530352"/>
            <a:ext cx="4133848" cy="4879848"/>
          </a:xfrm>
        </p:spPr>
        <p:txBody>
          <a:bodyPr>
            <a:normAutofit fontScale="92500" lnSpcReduction="10000"/>
          </a:bodyPr>
          <a:lstStyle/>
          <a:p>
            <a:pPr marL="514350" indent="-514350">
              <a:buFont typeface="+mj-lt"/>
              <a:buAutoNum type="arabicPeriod"/>
            </a:pPr>
            <a:r>
              <a:rPr lang="en-US" dirty="0" smtClean="0"/>
              <a:t>What do you see in </a:t>
            </a:r>
            <a:r>
              <a:rPr lang="en-US" dirty="0" smtClean="0"/>
              <a:t>the </a:t>
            </a:r>
            <a:r>
              <a:rPr lang="en-US" dirty="0" smtClean="0"/>
              <a:t>image?</a:t>
            </a:r>
          </a:p>
          <a:p>
            <a:pPr marL="514350" indent="-514350">
              <a:buFont typeface="+mj-lt"/>
              <a:buAutoNum type="arabicPeriod"/>
            </a:pPr>
            <a:r>
              <a:rPr lang="en-US" dirty="0" smtClean="0"/>
              <a:t>What does the figure seem to be doing? How can you tell?</a:t>
            </a:r>
          </a:p>
          <a:p>
            <a:pPr marL="514350" indent="-514350">
              <a:buFont typeface="+mj-lt"/>
              <a:buAutoNum type="arabicPeriod"/>
            </a:pPr>
            <a:r>
              <a:rPr lang="en-US" dirty="0" smtClean="0"/>
              <a:t>Where are they? </a:t>
            </a:r>
          </a:p>
          <a:p>
            <a:pPr marL="514350" indent="-514350">
              <a:buFont typeface="+mj-lt"/>
              <a:buAutoNum type="arabicPeriod"/>
            </a:pPr>
            <a:r>
              <a:rPr lang="en-US" dirty="0" smtClean="0"/>
              <a:t>Describe the attire and postures of the person/people.</a:t>
            </a:r>
          </a:p>
          <a:p>
            <a:pPr marL="514350" indent="-514350">
              <a:buFont typeface="+mj-lt"/>
              <a:buAutoNum type="arabicPeriod"/>
            </a:pPr>
            <a:r>
              <a:rPr lang="en-US" dirty="0" smtClean="0"/>
              <a:t>What do you think this painting means? </a:t>
            </a:r>
          </a:p>
          <a:p>
            <a:pPr marL="514350" indent="-514350">
              <a:buFont typeface="+mj-lt"/>
              <a:buAutoNum type="arabicPeriod"/>
            </a:pPr>
            <a:r>
              <a:rPr lang="en-US" dirty="0" smtClean="0"/>
              <a:t>What evidence supports your ideas?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ture"/>
          <p:cNvPicPr>
            <a:picLocks noChangeAspect="1" noChangeArrowheads="1"/>
          </p:cNvPicPr>
          <p:nvPr/>
        </p:nvPicPr>
        <p:blipFill>
          <a:blip r:embed="rId2" cstate="print"/>
          <a:srcRect/>
          <a:stretch>
            <a:fillRect/>
          </a:stretch>
        </p:blipFill>
        <p:spPr bwMode="auto">
          <a:xfrm>
            <a:off x="2514600" y="457200"/>
            <a:ext cx="4154793" cy="5410200"/>
          </a:xfrm>
          <a:prstGeom prst="rect">
            <a:avLst/>
          </a:prstGeom>
          <a:noFill/>
        </p:spPr>
      </p:pic>
      <p:sp>
        <p:nvSpPr>
          <p:cNvPr id="4" name="TextBox 3"/>
          <p:cNvSpPr txBox="1"/>
          <p:nvPr/>
        </p:nvSpPr>
        <p:spPr>
          <a:xfrm>
            <a:off x="685800" y="6019800"/>
            <a:ext cx="7696200" cy="381000"/>
          </a:xfrm>
          <a:prstGeom prst="rect">
            <a:avLst/>
          </a:prstGeom>
          <a:noFill/>
        </p:spPr>
        <p:txBody>
          <a:bodyPr wrap="square" rtlCol="0">
            <a:spAutoFit/>
          </a:bodyPr>
          <a:lstStyle/>
          <a:p>
            <a:pPr algn="ctr"/>
            <a:r>
              <a:rPr lang="en-US" dirty="0" smtClean="0"/>
              <a:t>Le </a:t>
            </a:r>
            <a:r>
              <a:rPr lang="en-US" dirty="0" err="1" smtClean="0"/>
              <a:t>Roi</a:t>
            </a:r>
            <a:r>
              <a:rPr lang="en-US" dirty="0" smtClean="0"/>
              <a:t> a la Chasse Anthony van </a:t>
            </a:r>
            <a:r>
              <a:rPr lang="en-US" dirty="0" err="1" smtClean="0"/>
              <a:t>Dyck</a:t>
            </a:r>
            <a:r>
              <a:rPr lang="en-US" dirty="0" smtClean="0"/>
              <a:t> (1635)</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Kehinde</a:t>
            </a:r>
            <a:r>
              <a:rPr lang="en-US" dirty="0" smtClean="0"/>
              <a:t> Wiley</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smtClean="0">
                <a:hlinkClick r:id="rId2"/>
              </a:rPr>
              <a:t>www.youtube.com/watch?v=vZkRszO8DKI</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http://hypebeast.com/image/2009/08/kehinde-wiley-black-light.jpg"/>
          <p:cNvPicPr>
            <a:picLocks noChangeAspect="1" noChangeArrowheads="1"/>
          </p:cNvPicPr>
          <p:nvPr/>
        </p:nvPicPr>
        <p:blipFill>
          <a:blip r:embed="rId2" cstate="print"/>
          <a:srcRect/>
          <a:stretch>
            <a:fillRect/>
          </a:stretch>
        </p:blipFill>
        <p:spPr bwMode="auto">
          <a:xfrm>
            <a:off x="2514600" y="685800"/>
            <a:ext cx="3981450" cy="39814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5298" name="Picture 2" descr="http://arcthemagazine.com/arc/wp-content/uploads/2013/04/Unity-Portrait-Kehinde-Wiley-1024x773.jpg"/>
          <p:cNvPicPr>
            <a:picLocks noChangeAspect="1" noChangeArrowheads="1"/>
          </p:cNvPicPr>
          <p:nvPr/>
        </p:nvPicPr>
        <p:blipFill>
          <a:blip r:embed="rId2" cstate="print"/>
          <a:srcRect/>
          <a:stretch>
            <a:fillRect/>
          </a:stretch>
        </p:blipFill>
        <p:spPr bwMode="auto">
          <a:xfrm>
            <a:off x="1828800" y="685800"/>
            <a:ext cx="5276850" cy="39814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http://www.blackbird.vcu.edu/v6n1/gallery/ravenal_j/enlarge1-630w.jpg"/>
          <p:cNvPicPr>
            <a:picLocks noChangeAspect="1" noChangeArrowheads="1"/>
          </p:cNvPicPr>
          <p:nvPr/>
        </p:nvPicPr>
        <p:blipFill>
          <a:blip r:embed="rId2" cstate="print"/>
          <a:srcRect/>
          <a:stretch>
            <a:fillRect/>
          </a:stretch>
        </p:blipFill>
        <p:spPr bwMode="auto">
          <a:xfrm>
            <a:off x="3124200" y="685800"/>
            <a:ext cx="3095625" cy="39814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0" name="Picture 2" descr="http://www.creativityfuse.com/wp-content/uploads/2011/01/Morpheus-2008-Oil-on-Canvas-by-Kehinde-Wiley.jpg"/>
          <p:cNvPicPr>
            <a:picLocks noChangeAspect="1" noChangeArrowheads="1"/>
          </p:cNvPicPr>
          <p:nvPr/>
        </p:nvPicPr>
        <p:blipFill>
          <a:blip r:embed="rId2" cstate="print"/>
          <a:srcRect/>
          <a:stretch>
            <a:fillRect/>
          </a:stretch>
        </p:blipFill>
        <p:spPr bwMode="auto">
          <a:xfrm>
            <a:off x="1905000" y="1066800"/>
            <a:ext cx="5419725" cy="32385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6322" name="Picture 2" descr="http://urbnfresh.com/wp-content/uploads/2013/09/6a00d83451c19f69e20120a5238604970b.jpg"/>
          <p:cNvPicPr>
            <a:picLocks noChangeAspect="1" noChangeArrowheads="1"/>
          </p:cNvPicPr>
          <p:nvPr/>
        </p:nvPicPr>
        <p:blipFill>
          <a:blip r:embed="rId2" cstate="print"/>
          <a:srcRect/>
          <a:stretch>
            <a:fillRect/>
          </a:stretch>
        </p:blipFill>
        <p:spPr bwMode="auto">
          <a:xfrm>
            <a:off x="1447799" y="685800"/>
            <a:ext cx="5793047" cy="4267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icture"/>
          <p:cNvPicPr>
            <a:picLocks noChangeAspect="1" noChangeArrowheads="1"/>
          </p:cNvPicPr>
          <p:nvPr/>
        </p:nvPicPr>
        <p:blipFill>
          <a:blip r:embed="rId2" cstate="print"/>
          <a:srcRect/>
          <a:stretch>
            <a:fillRect/>
          </a:stretch>
        </p:blipFill>
        <p:spPr bwMode="auto">
          <a:xfrm>
            <a:off x="1981200" y="304800"/>
            <a:ext cx="5029200" cy="5419397"/>
          </a:xfrm>
          <a:prstGeom prst="rect">
            <a:avLst/>
          </a:prstGeom>
          <a:noFill/>
        </p:spPr>
      </p:pic>
      <p:sp>
        <p:nvSpPr>
          <p:cNvPr id="4" name="TextBox 3"/>
          <p:cNvSpPr txBox="1"/>
          <p:nvPr/>
        </p:nvSpPr>
        <p:spPr>
          <a:xfrm>
            <a:off x="762000" y="5943600"/>
            <a:ext cx="7620000" cy="369332"/>
          </a:xfrm>
          <a:prstGeom prst="rect">
            <a:avLst/>
          </a:prstGeom>
          <a:noFill/>
        </p:spPr>
        <p:txBody>
          <a:bodyPr wrap="square" rtlCol="0">
            <a:spAutoFit/>
          </a:bodyPr>
          <a:lstStyle/>
          <a:p>
            <a:pPr algn="ctr"/>
            <a:r>
              <a:rPr lang="en-US" dirty="0" smtClean="0"/>
              <a:t>Le </a:t>
            </a:r>
            <a:r>
              <a:rPr lang="en-US" dirty="0" err="1" smtClean="0"/>
              <a:t>Roi</a:t>
            </a:r>
            <a:r>
              <a:rPr lang="en-US" dirty="0" smtClean="0"/>
              <a:t> a la Chasse </a:t>
            </a:r>
            <a:r>
              <a:rPr lang="en-US" dirty="0" err="1" smtClean="0"/>
              <a:t>Kehinde</a:t>
            </a:r>
            <a:r>
              <a:rPr lang="en-US" dirty="0" smtClean="0"/>
              <a:t> Wiley (2008)</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urbnfresh.com/wp-content/uploads/2013/09/2-Ice-T-Napoleon.jpg"/>
          <p:cNvPicPr>
            <a:picLocks noChangeAspect="1" noChangeArrowheads="1"/>
          </p:cNvPicPr>
          <p:nvPr/>
        </p:nvPicPr>
        <p:blipFill>
          <a:blip r:embed="rId2" cstate="print"/>
          <a:srcRect/>
          <a:stretch>
            <a:fillRect/>
          </a:stretch>
        </p:blipFill>
        <p:spPr bwMode="auto">
          <a:xfrm>
            <a:off x="1981200" y="1371600"/>
            <a:ext cx="5114925" cy="381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Students will be able to discuss and interpret the style and inspiration of Neo-Classical art.</a:t>
            </a:r>
          </a:p>
          <a:p>
            <a:r>
              <a:rPr lang="en-US" dirty="0" smtClean="0"/>
              <a:t>Students will be able to examine the works of Jacques-Louis David and identify the major historical influences on his art.</a:t>
            </a:r>
          </a:p>
          <a:p>
            <a:r>
              <a:rPr lang="en-US" dirty="0" smtClean="0"/>
              <a:t>Students will be able to compare and contrast the work of Jacques-Louis David and </a:t>
            </a:r>
            <a:r>
              <a:rPr lang="en-US" dirty="0" err="1" smtClean="0"/>
              <a:t>Kehinde</a:t>
            </a:r>
            <a:r>
              <a:rPr lang="en-US" dirty="0" smtClean="0"/>
              <a:t> Wiley.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TextBox 2"/>
          <p:cNvSpPr txBox="1"/>
          <p:nvPr/>
        </p:nvSpPr>
        <p:spPr>
          <a:xfrm>
            <a:off x="914400" y="762000"/>
            <a:ext cx="6781800" cy="4801314"/>
          </a:xfrm>
          <a:prstGeom prst="rect">
            <a:avLst/>
          </a:prstGeom>
          <a:noFill/>
        </p:spPr>
        <p:txBody>
          <a:bodyPr wrap="square" rtlCol="0">
            <a:spAutoFit/>
          </a:bodyPr>
          <a:lstStyle/>
          <a:p>
            <a:r>
              <a:rPr lang="en-US" sz="2400" dirty="0" smtClean="0"/>
              <a:t>To </a:t>
            </a:r>
            <a:r>
              <a:rPr lang="en-US" sz="2400" dirty="0"/>
              <a:t>take a Neoclassical painting and replicate a contemporary self portrait of the student in the style of the original painting inspired by </a:t>
            </a:r>
            <a:r>
              <a:rPr lang="en-US" sz="2400" dirty="0" err="1"/>
              <a:t>Kehinde</a:t>
            </a:r>
            <a:r>
              <a:rPr lang="en-US" sz="2400" dirty="0"/>
              <a:t> Wiley’s contemporary paintings. </a:t>
            </a:r>
            <a:endParaRPr lang="en-US" sz="2400" dirty="0" smtClean="0"/>
          </a:p>
          <a:p>
            <a:endParaRPr lang="en-US" sz="2400" dirty="0" smtClean="0"/>
          </a:p>
          <a:p>
            <a:r>
              <a:rPr lang="en-US" sz="2400" dirty="0" smtClean="0"/>
              <a:t>Student </a:t>
            </a:r>
            <a:r>
              <a:rPr lang="en-US" sz="2400" dirty="0"/>
              <a:t>will continue to develop realistic drawing skills by drawing self in a pose resembling the original painting, exhibiting proper portrait skills, and developing a creative patterned background.</a:t>
            </a:r>
            <a:endParaRPr lang="en-US" sz="24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Requirements</a:t>
            </a:r>
            <a:endParaRPr lang="en-US" dirty="0"/>
          </a:p>
        </p:txBody>
      </p:sp>
      <p:sp>
        <p:nvSpPr>
          <p:cNvPr id="4" name="TextBox 3"/>
          <p:cNvSpPr txBox="1"/>
          <p:nvPr/>
        </p:nvSpPr>
        <p:spPr>
          <a:xfrm>
            <a:off x="1066800" y="914400"/>
            <a:ext cx="6934200" cy="3816429"/>
          </a:xfrm>
          <a:prstGeom prst="rect">
            <a:avLst/>
          </a:prstGeom>
          <a:noFill/>
        </p:spPr>
        <p:txBody>
          <a:bodyPr wrap="square" rtlCol="0">
            <a:spAutoFit/>
          </a:bodyPr>
          <a:lstStyle/>
          <a:p>
            <a:r>
              <a:rPr lang="en-US" sz="2800" b="1" i="1" dirty="0"/>
              <a:t>The following must be included in your drawing in order to receive full credit:</a:t>
            </a:r>
            <a:endParaRPr lang="en-US" sz="2800" dirty="0"/>
          </a:p>
          <a:p>
            <a:pPr lvl="0">
              <a:buFont typeface="Arial" pitchFamily="34" charset="0"/>
              <a:buChar char="•"/>
            </a:pPr>
            <a:r>
              <a:rPr lang="en-US" sz="2800" dirty="0"/>
              <a:t>A large scale self portrait in the pose of a Neoclassical painting.</a:t>
            </a:r>
          </a:p>
          <a:p>
            <a:pPr lvl="0">
              <a:buFont typeface="Arial" pitchFamily="34" charset="0"/>
              <a:buChar char="•"/>
            </a:pPr>
            <a:r>
              <a:rPr lang="en-US" sz="2800" dirty="0"/>
              <a:t>Proper facial feature structure</a:t>
            </a:r>
          </a:p>
          <a:p>
            <a:pPr lvl="0">
              <a:buFont typeface="Arial" pitchFamily="34" charset="0"/>
              <a:buChar char="•"/>
            </a:pPr>
            <a:r>
              <a:rPr lang="en-US" sz="2800" dirty="0"/>
              <a:t>Patterned background</a:t>
            </a:r>
          </a:p>
          <a:p>
            <a:pPr lvl="0">
              <a:buFont typeface="Arial" pitchFamily="34" charset="0"/>
              <a:buChar char="•"/>
            </a:pPr>
            <a:r>
              <a:rPr lang="en-US" sz="2800" dirty="0"/>
              <a:t>Fully colored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TextBox 2"/>
          <p:cNvSpPr txBox="1"/>
          <p:nvPr/>
        </p:nvSpPr>
        <p:spPr>
          <a:xfrm>
            <a:off x="381000" y="609600"/>
            <a:ext cx="8382000" cy="4093428"/>
          </a:xfrm>
          <a:prstGeom prst="rect">
            <a:avLst/>
          </a:prstGeom>
          <a:noFill/>
        </p:spPr>
        <p:txBody>
          <a:bodyPr wrap="square" rtlCol="0">
            <a:spAutoFit/>
          </a:bodyPr>
          <a:lstStyle/>
          <a:p>
            <a:r>
              <a:rPr lang="en-US" sz="2000" b="1" dirty="0"/>
              <a:t>You will be graded on the following:</a:t>
            </a:r>
            <a:endParaRPr lang="en-US" sz="2000" dirty="0"/>
          </a:p>
          <a:p>
            <a:pPr lvl="0">
              <a:buFont typeface="Arial" pitchFamily="34" charset="0"/>
              <a:buChar char="•"/>
            </a:pPr>
            <a:r>
              <a:rPr lang="en-US" sz="2000" dirty="0"/>
              <a:t>Portrait Practice</a:t>
            </a:r>
          </a:p>
          <a:p>
            <a:pPr lvl="0">
              <a:buFont typeface="Arial" pitchFamily="34" charset="0"/>
              <a:buChar char="•"/>
            </a:pPr>
            <a:r>
              <a:rPr lang="en-US" sz="2000" dirty="0"/>
              <a:t>3 Ideas of Ways to Modernize the painting</a:t>
            </a:r>
          </a:p>
          <a:p>
            <a:pPr lvl="0">
              <a:buFont typeface="Arial" pitchFamily="34" charset="0"/>
              <a:buChar char="•"/>
            </a:pPr>
            <a:r>
              <a:rPr lang="en-US" sz="2000" dirty="0"/>
              <a:t>1 Planned Sketch</a:t>
            </a:r>
          </a:p>
          <a:p>
            <a:pPr lvl="0">
              <a:buFont typeface="Arial" pitchFamily="34" charset="0"/>
              <a:buChar char="•"/>
            </a:pPr>
            <a:r>
              <a:rPr lang="en-US" sz="2000" dirty="0"/>
              <a:t>5 Pattern Ideas</a:t>
            </a:r>
          </a:p>
          <a:p>
            <a:pPr lvl="0">
              <a:buFont typeface="Arial" pitchFamily="34" charset="0"/>
              <a:buChar char="•"/>
            </a:pPr>
            <a:r>
              <a:rPr lang="en-US" sz="2000" dirty="0"/>
              <a:t>You used all required materials and included all required information/images</a:t>
            </a:r>
          </a:p>
          <a:p>
            <a:pPr lvl="0">
              <a:buFont typeface="Arial" pitchFamily="34" charset="0"/>
              <a:buChar char="•"/>
            </a:pPr>
            <a:r>
              <a:rPr lang="en-US" sz="2000" dirty="0"/>
              <a:t>How closely the Neoclassical painting pose is reproduced</a:t>
            </a:r>
          </a:p>
          <a:p>
            <a:pPr lvl="0">
              <a:buFont typeface="Arial" pitchFamily="34" charset="0"/>
              <a:buChar char="•"/>
            </a:pPr>
            <a:r>
              <a:rPr lang="en-US" sz="2000" dirty="0"/>
              <a:t>The resemblance of the portrait to the student</a:t>
            </a:r>
          </a:p>
          <a:p>
            <a:pPr lvl="0">
              <a:buFont typeface="Arial" pitchFamily="34" charset="0"/>
              <a:buChar char="•"/>
            </a:pPr>
            <a:r>
              <a:rPr lang="en-US" sz="2000" dirty="0"/>
              <a:t>How the patterned background is integrated with the drawing</a:t>
            </a:r>
          </a:p>
          <a:p>
            <a:pPr lvl="0">
              <a:buFont typeface="Arial" pitchFamily="34" charset="0"/>
              <a:buChar char="•"/>
            </a:pPr>
            <a:r>
              <a:rPr lang="en-US" sz="2000" dirty="0"/>
              <a:t>Craftsmanship</a:t>
            </a:r>
          </a:p>
          <a:p>
            <a:pPr lvl="0">
              <a:buFont typeface="Arial" pitchFamily="34" charset="0"/>
              <a:buChar char="•"/>
            </a:pPr>
            <a:r>
              <a:rPr lang="en-US" sz="2000" dirty="0"/>
              <a:t>Paper is covered completely/no blank/negative areas</a:t>
            </a:r>
          </a:p>
          <a:p>
            <a:pPr lvl="0">
              <a:buFont typeface="Arial" pitchFamily="34" charset="0"/>
              <a:buChar char="•"/>
            </a:pPr>
            <a:r>
              <a:rPr lang="en-US" sz="2000" dirty="0"/>
              <a:t>Daily </a:t>
            </a:r>
            <a:r>
              <a:rPr lang="en-US" sz="2000" dirty="0" smtClean="0"/>
              <a:t>effort</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3.bp.blogspot.com/-DciuNKlxbXE/T19yM930q9I/AAAAAAAAAiw/a78mIoM2Ejc/s1600/Elizabeth_Vigee_Lebrun_LEZ007.jpg"/>
          <p:cNvPicPr>
            <a:picLocks noChangeAspect="1" noChangeArrowheads="1"/>
          </p:cNvPicPr>
          <p:nvPr/>
        </p:nvPicPr>
        <p:blipFill>
          <a:blip r:embed="rId2" cstate="print"/>
          <a:srcRect/>
          <a:stretch>
            <a:fillRect/>
          </a:stretch>
        </p:blipFill>
        <p:spPr bwMode="auto">
          <a:xfrm>
            <a:off x="1447800" y="838200"/>
            <a:ext cx="2857500" cy="3850656"/>
          </a:xfrm>
          <a:prstGeom prst="rect">
            <a:avLst/>
          </a:prstGeom>
          <a:noFill/>
        </p:spPr>
      </p:pic>
      <p:pic>
        <p:nvPicPr>
          <p:cNvPr id="1028" name="Picture 4" descr="http://2.bp.blogspot.com/-Rups8DxlmiM/T19xOrjI9II/AAAAAAAAAio/tfpifnVsD2U/s1600/photo+5.JPG"/>
          <p:cNvPicPr>
            <a:picLocks noChangeAspect="1" noChangeArrowheads="1"/>
          </p:cNvPicPr>
          <p:nvPr/>
        </p:nvPicPr>
        <p:blipFill>
          <a:blip r:embed="rId3" cstate="print"/>
          <a:srcRect/>
          <a:stretch>
            <a:fillRect/>
          </a:stretch>
        </p:blipFill>
        <p:spPr bwMode="auto">
          <a:xfrm>
            <a:off x="4648200" y="725890"/>
            <a:ext cx="3294184" cy="407471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ttp://3.bp.blogspot.com/-vgEn2VDsgN4/T190CvPXbMI/AAAAAAAAAi4/M4mJoLFvn10/s1600/Screen+Shot+2012-03-13+at+12.20.36+PM.png"/>
          <p:cNvPicPr>
            <a:picLocks noChangeAspect="1" noChangeArrowheads="1"/>
          </p:cNvPicPr>
          <p:nvPr/>
        </p:nvPicPr>
        <p:blipFill>
          <a:blip r:embed="rId2" cstate="print"/>
          <a:srcRect/>
          <a:stretch>
            <a:fillRect/>
          </a:stretch>
        </p:blipFill>
        <p:spPr bwMode="auto">
          <a:xfrm>
            <a:off x="533400" y="381000"/>
            <a:ext cx="3771900" cy="2905125"/>
          </a:xfrm>
          <a:prstGeom prst="rect">
            <a:avLst/>
          </a:prstGeom>
          <a:noFill/>
        </p:spPr>
      </p:pic>
      <p:pic>
        <p:nvPicPr>
          <p:cNvPr id="28676" name="Picture 4" descr="http://3.bp.blogspot.com/-EalXOzd2whQ/T14yWtiUARI/AAAAAAAAAfw/5rnONUp1eQo/s1600/photo+2.JPG"/>
          <p:cNvPicPr>
            <a:picLocks noChangeAspect="1" noChangeArrowheads="1"/>
          </p:cNvPicPr>
          <p:nvPr/>
        </p:nvPicPr>
        <p:blipFill>
          <a:blip r:embed="rId3" cstate="print"/>
          <a:srcRect/>
          <a:stretch>
            <a:fillRect/>
          </a:stretch>
        </p:blipFill>
        <p:spPr bwMode="auto">
          <a:xfrm>
            <a:off x="4114800" y="1752600"/>
            <a:ext cx="4265505" cy="34827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http://3.bp.blogspot.com/-iwp93_tssbk/T190ZotbToI/AAAAAAAAAjA/0EGNpZfhe58/s1600/Jean-Auguste+Dominique+Ingres18.jpg"/>
          <p:cNvPicPr>
            <a:picLocks noChangeAspect="1" noChangeArrowheads="1"/>
          </p:cNvPicPr>
          <p:nvPr/>
        </p:nvPicPr>
        <p:blipFill>
          <a:blip r:embed="rId2" cstate="print"/>
          <a:srcRect/>
          <a:stretch>
            <a:fillRect/>
          </a:stretch>
        </p:blipFill>
        <p:spPr bwMode="auto">
          <a:xfrm>
            <a:off x="1295400" y="610669"/>
            <a:ext cx="2924103" cy="3885131"/>
          </a:xfrm>
          <a:prstGeom prst="rect">
            <a:avLst/>
          </a:prstGeom>
          <a:noFill/>
        </p:spPr>
      </p:pic>
      <p:pic>
        <p:nvPicPr>
          <p:cNvPr id="29700" name="Picture 4" descr="http://4.bp.blogspot.com/-yU9s6VGZIaY/T19xGg4XAFI/AAAAAAAAAiQ/RkC04iH7wBc/s1600/photo+3.JPG"/>
          <p:cNvPicPr>
            <a:picLocks noChangeAspect="1" noChangeArrowheads="1"/>
          </p:cNvPicPr>
          <p:nvPr/>
        </p:nvPicPr>
        <p:blipFill>
          <a:blip r:embed="rId3" cstate="print"/>
          <a:srcRect/>
          <a:stretch>
            <a:fillRect/>
          </a:stretch>
        </p:blipFill>
        <p:spPr bwMode="auto">
          <a:xfrm>
            <a:off x="4648200" y="457200"/>
            <a:ext cx="3675795" cy="46243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descr="http://2.bp.blogspot.com/-terMfO-c2Eo/T19xHgZ21xI/AAAAAAAAAiY/YWIvx7XZTv4/s640/photo+4.JPG"/>
          <p:cNvPicPr>
            <a:picLocks noChangeAspect="1" noChangeArrowheads="1"/>
          </p:cNvPicPr>
          <p:nvPr/>
        </p:nvPicPr>
        <p:blipFill>
          <a:blip r:embed="rId2" cstate="print"/>
          <a:srcRect/>
          <a:stretch>
            <a:fillRect/>
          </a:stretch>
        </p:blipFill>
        <p:spPr bwMode="auto">
          <a:xfrm>
            <a:off x="4724401" y="498232"/>
            <a:ext cx="3371848" cy="4149968"/>
          </a:xfrm>
          <a:prstGeom prst="rect">
            <a:avLst/>
          </a:prstGeom>
          <a:noFill/>
        </p:spPr>
      </p:pic>
      <p:pic>
        <p:nvPicPr>
          <p:cNvPr id="4" name="Picture 2" descr="http://3.bp.blogspot.com/-iwp93_tssbk/T190ZotbToI/AAAAAAAAAjA/0EGNpZfhe58/s1600/Jean-Auguste+Dominique+Ingres18.jpg"/>
          <p:cNvPicPr>
            <a:picLocks noChangeAspect="1" noChangeArrowheads="1"/>
          </p:cNvPicPr>
          <p:nvPr/>
        </p:nvPicPr>
        <p:blipFill>
          <a:blip r:embed="rId3" cstate="print"/>
          <a:srcRect/>
          <a:stretch>
            <a:fillRect/>
          </a:stretch>
        </p:blipFill>
        <p:spPr bwMode="auto">
          <a:xfrm>
            <a:off x="1295400" y="610669"/>
            <a:ext cx="2924103" cy="388513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http://1.bp.blogspot.com/-BzK_RXBFrL0/T190k_TqTCI/AAAAAAAAAjI/CnuiZCouZu0/s1600/50116-Antoine-Jean+Gros-Madame_Pasteur.jpg"/>
          <p:cNvPicPr>
            <a:picLocks noChangeAspect="1" noChangeArrowheads="1"/>
          </p:cNvPicPr>
          <p:nvPr/>
        </p:nvPicPr>
        <p:blipFill>
          <a:blip r:embed="rId2" cstate="print"/>
          <a:srcRect/>
          <a:stretch>
            <a:fillRect/>
          </a:stretch>
        </p:blipFill>
        <p:spPr bwMode="auto">
          <a:xfrm>
            <a:off x="1447800" y="609600"/>
            <a:ext cx="3106464" cy="4014788"/>
          </a:xfrm>
          <a:prstGeom prst="rect">
            <a:avLst/>
          </a:prstGeom>
          <a:noFill/>
        </p:spPr>
      </p:pic>
      <p:pic>
        <p:nvPicPr>
          <p:cNvPr id="31748" name="Picture 4" descr="http://4.bp.blogspot.com/-UNSn3G0JxrY/T14yXaGimqI/AAAAAAAAAf4/8hQBL6UYLQ0/s1600/photo+3.JPG"/>
          <p:cNvPicPr>
            <a:picLocks noChangeAspect="1" noChangeArrowheads="1"/>
          </p:cNvPicPr>
          <p:nvPr/>
        </p:nvPicPr>
        <p:blipFill>
          <a:blip r:embed="rId3" cstate="print"/>
          <a:srcRect/>
          <a:stretch>
            <a:fillRect/>
          </a:stretch>
        </p:blipFill>
        <p:spPr bwMode="auto">
          <a:xfrm>
            <a:off x="4876800" y="609600"/>
            <a:ext cx="3599674" cy="4419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2770" name="Picture 2" descr="http://2.bp.blogspot.com/-baXEQYUBoLM/T1908BOSH4I/AAAAAAAAAjQ/Jt4Gs6ceWyI/s1600/1801_Jacques_Louis_David_Bonaparte_Crossing_the_Alps-R400.jpg"/>
          <p:cNvPicPr>
            <a:picLocks noChangeAspect="1" noChangeArrowheads="1"/>
          </p:cNvPicPr>
          <p:nvPr/>
        </p:nvPicPr>
        <p:blipFill>
          <a:blip r:embed="rId2" cstate="print"/>
          <a:srcRect/>
          <a:stretch>
            <a:fillRect/>
          </a:stretch>
        </p:blipFill>
        <p:spPr bwMode="auto">
          <a:xfrm>
            <a:off x="533400" y="685800"/>
            <a:ext cx="3231767" cy="3886200"/>
          </a:xfrm>
          <a:prstGeom prst="rect">
            <a:avLst/>
          </a:prstGeom>
          <a:noFill/>
        </p:spPr>
      </p:pic>
      <p:pic>
        <p:nvPicPr>
          <p:cNvPr id="32772" name="Picture 4" descr="http://1.bp.blogspot.com/-2zDRY_8231E/T14yYEKV1cI/AAAAAAAAAgA/xQVfqkb1qrk/s1600/photo+4.JPG"/>
          <p:cNvPicPr>
            <a:picLocks noChangeAspect="1" noChangeArrowheads="1"/>
          </p:cNvPicPr>
          <p:nvPr/>
        </p:nvPicPr>
        <p:blipFill>
          <a:blip r:embed="rId3" cstate="print"/>
          <a:srcRect/>
          <a:stretch>
            <a:fillRect/>
          </a:stretch>
        </p:blipFill>
        <p:spPr bwMode="auto">
          <a:xfrm>
            <a:off x="3810000" y="609600"/>
            <a:ext cx="5103705" cy="416718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descr="http://2.bp.blogspot.com/-uygQp0o4v30/T191LM9t6JI/AAAAAAAAAjY/wcnzF6bvAgI/s1600/comtesse_dhaussonville_detail_ingres_poster-r997df2da6fc44780a836a4b990e1d4e7_4q3j_400.jpg"/>
          <p:cNvPicPr>
            <a:picLocks noChangeAspect="1" noChangeArrowheads="1"/>
          </p:cNvPicPr>
          <p:nvPr/>
        </p:nvPicPr>
        <p:blipFill>
          <a:blip r:embed="rId2" cstate="print"/>
          <a:srcRect/>
          <a:stretch>
            <a:fillRect/>
          </a:stretch>
        </p:blipFill>
        <p:spPr bwMode="auto">
          <a:xfrm>
            <a:off x="685800" y="762000"/>
            <a:ext cx="3810000" cy="3810000"/>
          </a:xfrm>
          <a:prstGeom prst="rect">
            <a:avLst/>
          </a:prstGeom>
          <a:noFill/>
        </p:spPr>
      </p:pic>
      <p:pic>
        <p:nvPicPr>
          <p:cNvPr id="33796" name="Picture 4" descr="http://2.bp.blogspot.com/-NiS0W0nE4tE/T14yVWcIPbI/AAAAAAAAAfo/bPTrD64-lWk/s1600/photo+1.JPG"/>
          <p:cNvPicPr>
            <a:picLocks noChangeAspect="1" noChangeArrowheads="1"/>
          </p:cNvPicPr>
          <p:nvPr/>
        </p:nvPicPr>
        <p:blipFill>
          <a:blip r:embed="rId3" cstate="print"/>
          <a:srcRect/>
          <a:stretch>
            <a:fillRect/>
          </a:stretch>
        </p:blipFill>
        <p:spPr bwMode="auto">
          <a:xfrm>
            <a:off x="4648200" y="609600"/>
            <a:ext cx="3909990" cy="4800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Week #1</a:t>
            </a:r>
            <a:endParaRPr lang="en-US" dirty="0"/>
          </a:p>
        </p:txBody>
      </p:sp>
      <p:sp>
        <p:nvSpPr>
          <p:cNvPr id="3" name="Content Placeholder 2"/>
          <p:cNvSpPr>
            <a:spLocks noGrp="1"/>
          </p:cNvSpPr>
          <p:nvPr>
            <p:ph idx="1"/>
          </p:nvPr>
        </p:nvSpPr>
        <p:spPr>
          <a:xfrm>
            <a:off x="502920" y="530352"/>
            <a:ext cx="8183880" cy="4956048"/>
          </a:xfrm>
        </p:spPr>
        <p:txBody>
          <a:bodyPr>
            <a:normAutofit fontScale="92500" lnSpcReduction="20000"/>
          </a:bodyPr>
          <a:lstStyle/>
          <a:p>
            <a:pPr>
              <a:buNone/>
            </a:pPr>
            <a:r>
              <a:rPr lang="en-US" b="1" dirty="0" smtClean="0"/>
              <a:t>History painting</a:t>
            </a:r>
            <a:r>
              <a:rPr lang="en-US" dirty="0" smtClean="0"/>
              <a:t> is a genre of painting the historical events from classical history, Christian history, mythology, or historical events from the near past. Many times events and figures are </a:t>
            </a:r>
            <a:r>
              <a:rPr lang="en-US" dirty="0" smtClean="0"/>
              <a:t>idealized.</a:t>
            </a:r>
          </a:p>
          <a:p>
            <a:pPr>
              <a:buNone/>
            </a:pPr>
            <a:r>
              <a:rPr lang="en-US" b="1" dirty="0" smtClean="0"/>
              <a:t>Opulence</a:t>
            </a:r>
            <a:r>
              <a:rPr lang="en-US" dirty="0" smtClean="0"/>
              <a:t> </a:t>
            </a:r>
            <a:r>
              <a:rPr lang="en-US" dirty="0" smtClean="0"/>
              <a:t>is great wealth or </a:t>
            </a:r>
            <a:r>
              <a:rPr lang="en-US" dirty="0" smtClean="0"/>
              <a:t>affluence.</a:t>
            </a:r>
            <a:endParaRPr lang="en-US" dirty="0" smtClean="0"/>
          </a:p>
          <a:p>
            <a:pPr>
              <a:buNone/>
            </a:pPr>
            <a:r>
              <a:rPr lang="en-US" b="1" dirty="0" smtClean="0"/>
              <a:t>Lineage</a:t>
            </a:r>
            <a:r>
              <a:rPr lang="en-US" dirty="0" smtClean="0"/>
              <a:t> </a:t>
            </a:r>
            <a:r>
              <a:rPr lang="en-US" dirty="0" smtClean="0"/>
              <a:t>is a group of people related by descent from a common </a:t>
            </a:r>
            <a:r>
              <a:rPr lang="en-US" dirty="0" smtClean="0"/>
              <a:t>ancestor.</a:t>
            </a:r>
          </a:p>
          <a:p>
            <a:pPr>
              <a:buNone/>
            </a:pPr>
            <a:r>
              <a:rPr lang="en-US" b="1" dirty="0" smtClean="0"/>
              <a:t>Neoclassical</a:t>
            </a:r>
            <a:r>
              <a:rPr lang="en-US" dirty="0" smtClean="0"/>
              <a:t> </a:t>
            </a:r>
            <a:r>
              <a:rPr lang="en-US" dirty="0" smtClean="0"/>
              <a:t>refers to the 18th- and 19th-century revival in art and architecture of the simple symmetrical styles of ancient Greece and Rome</a:t>
            </a:r>
            <a:r>
              <a:rPr lang="en-US" dirty="0" smtClean="0"/>
              <a:t>.</a:t>
            </a:r>
          </a:p>
          <a:p>
            <a:pPr>
              <a:buNone/>
            </a:pPr>
            <a:r>
              <a:rPr lang="en-US" b="1" dirty="0" smtClean="0"/>
              <a:t>Pattern </a:t>
            </a:r>
            <a:r>
              <a:rPr lang="en-US" dirty="0" smtClean="0"/>
              <a:t>is the repetition of something in an artwork.</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TextBox 2"/>
          <p:cNvSpPr txBox="1"/>
          <p:nvPr/>
        </p:nvSpPr>
        <p:spPr>
          <a:xfrm>
            <a:off x="304800" y="381001"/>
            <a:ext cx="8229600" cy="5355312"/>
          </a:xfrm>
          <a:prstGeom prst="rect">
            <a:avLst/>
          </a:prstGeom>
          <a:noFill/>
        </p:spPr>
        <p:txBody>
          <a:bodyPr wrap="square" rtlCol="0">
            <a:spAutoFit/>
          </a:bodyPr>
          <a:lstStyle/>
          <a:p>
            <a:pPr lvl="0"/>
            <a:r>
              <a:rPr lang="en-US" b="1" dirty="0"/>
              <a:t>Each student will complete these </a:t>
            </a:r>
            <a:r>
              <a:rPr lang="en-US" b="1" dirty="0" smtClean="0"/>
              <a:t>Brainstorming Activities: </a:t>
            </a:r>
            <a:endParaRPr lang="en-US" sz="2400" dirty="0"/>
          </a:p>
          <a:p>
            <a:pPr lvl="1">
              <a:buFont typeface="Arial" pitchFamily="34" charset="0"/>
              <a:buChar char="•"/>
            </a:pPr>
            <a:r>
              <a:rPr lang="en-US" u="sng" dirty="0"/>
              <a:t>Complete 2 Day Portrait Practice</a:t>
            </a:r>
            <a:r>
              <a:rPr lang="en-US" dirty="0"/>
              <a:t> (In Class Activity)</a:t>
            </a:r>
            <a:endParaRPr lang="en-US" sz="2400" dirty="0"/>
          </a:p>
          <a:p>
            <a:pPr lvl="1">
              <a:buFont typeface="Arial" pitchFamily="34" charset="0"/>
              <a:buChar char="•"/>
            </a:pPr>
            <a:r>
              <a:rPr lang="en-US" u="sng" dirty="0"/>
              <a:t>Choose a painting to replicate for your project.</a:t>
            </a:r>
            <a:endParaRPr lang="en-US" sz="2400" dirty="0"/>
          </a:p>
          <a:p>
            <a:pPr lvl="2">
              <a:buFont typeface="Arial" pitchFamily="34" charset="0"/>
              <a:buChar char="•"/>
            </a:pPr>
            <a:r>
              <a:rPr lang="en-US" u="sng" dirty="0"/>
              <a:t>List the characteristics</a:t>
            </a:r>
            <a:r>
              <a:rPr lang="en-US" dirty="0"/>
              <a:t> of the drawing: color scheme, recognizable objects, the pose of the subject.</a:t>
            </a:r>
            <a:endParaRPr lang="en-US" sz="2400" dirty="0"/>
          </a:p>
          <a:p>
            <a:pPr lvl="2">
              <a:buFont typeface="Arial" pitchFamily="34" charset="0"/>
              <a:buChar char="•"/>
            </a:pPr>
            <a:r>
              <a:rPr lang="en-US" u="sng" dirty="0"/>
              <a:t>Develop 3 different ideas </a:t>
            </a:r>
            <a:r>
              <a:rPr lang="en-US" dirty="0"/>
              <a:t>using the characteristics of the painting in which you could use to modernize the painting. Instead of a cane or a book, what is something modern you could hold?</a:t>
            </a:r>
            <a:endParaRPr lang="en-US" sz="2400" dirty="0"/>
          </a:p>
          <a:p>
            <a:pPr lvl="1">
              <a:buFont typeface="Arial" pitchFamily="34" charset="0"/>
              <a:buChar char="•"/>
            </a:pPr>
            <a:r>
              <a:rPr lang="en-US" u="sng" dirty="0"/>
              <a:t>Using a piece of printer paper, draw:</a:t>
            </a:r>
            <a:endParaRPr lang="en-US" sz="2400" dirty="0"/>
          </a:p>
          <a:p>
            <a:pPr lvl="2">
              <a:buFont typeface="Arial" pitchFamily="34" charset="0"/>
              <a:buChar char="•"/>
            </a:pPr>
            <a:r>
              <a:rPr lang="en-US" u="sng" dirty="0"/>
              <a:t>A full page sketch of yourself</a:t>
            </a:r>
            <a:r>
              <a:rPr lang="en-US" dirty="0"/>
              <a:t> in the pose of the painting you selected.</a:t>
            </a:r>
            <a:endParaRPr lang="en-US" sz="2400" dirty="0"/>
          </a:p>
          <a:p>
            <a:pPr lvl="3">
              <a:buFont typeface="Arial" pitchFamily="34" charset="0"/>
              <a:buChar char="•"/>
            </a:pPr>
            <a:r>
              <a:rPr lang="en-US" dirty="0"/>
              <a:t>Think about how you are going to draw the pose. Most of the paintings are not of frontal views, therefore, you must really think about how you would look at that specific angle.</a:t>
            </a:r>
            <a:endParaRPr lang="en-US" sz="2400" dirty="0"/>
          </a:p>
          <a:p>
            <a:pPr lvl="2">
              <a:buFont typeface="Arial" pitchFamily="34" charset="0"/>
              <a:buChar char="•"/>
            </a:pPr>
            <a:r>
              <a:rPr lang="en-US" dirty="0"/>
              <a:t>On the back, </a:t>
            </a:r>
            <a:r>
              <a:rPr lang="en-US" u="sng" dirty="0"/>
              <a:t>5 different patterns</a:t>
            </a:r>
            <a:r>
              <a:rPr lang="en-US" dirty="0"/>
              <a:t> that you could use for your drawing.</a:t>
            </a:r>
            <a:endParaRPr lang="en-US" sz="2400"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TextBox 2"/>
          <p:cNvSpPr txBox="1"/>
          <p:nvPr/>
        </p:nvSpPr>
        <p:spPr>
          <a:xfrm>
            <a:off x="762000" y="762000"/>
            <a:ext cx="7543800" cy="3447098"/>
          </a:xfrm>
          <a:prstGeom prst="rect">
            <a:avLst/>
          </a:prstGeom>
          <a:noFill/>
        </p:spPr>
        <p:txBody>
          <a:bodyPr wrap="square" rtlCol="0">
            <a:spAutoFit/>
          </a:bodyPr>
          <a:lstStyle/>
          <a:p>
            <a:pPr lvl="0"/>
            <a:r>
              <a:rPr lang="en-US" sz="2000" b="1" dirty="0"/>
              <a:t>Replicate sketch on large piece of paper:</a:t>
            </a:r>
            <a:r>
              <a:rPr lang="en-US" sz="2000" dirty="0"/>
              <a:t> </a:t>
            </a:r>
          </a:p>
          <a:p>
            <a:pPr lvl="1">
              <a:buFont typeface="Arial" pitchFamily="34" charset="0"/>
              <a:buChar char="•"/>
            </a:pPr>
            <a:r>
              <a:rPr lang="en-US" sz="2000" dirty="0"/>
              <a:t>Lightly replicate the sketch you designed on the small piece of paper onto the large piece of paper. TAKE YOUR TIME TO MAKE SURE ALL AREAS ARE ACCURATE.</a:t>
            </a:r>
          </a:p>
          <a:p>
            <a:pPr lvl="2">
              <a:buFont typeface="Arial" pitchFamily="34" charset="0"/>
              <a:buChar char="•"/>
            </a:pPr>
            <a:r>
              <a:rPr lang="en-US" sz="2000" dirty="0"/>
              <a:t>Feel free to use the tools that we have used prior to this for realistic drawing: grids, portrait structure, view finders, etc.</a:t>
            </a:r>
          </a:p>
          <a:p>
            <a:pPr lvl="1">
              <a:buFont typeface="Arial" pitchFamily="34" charset="0"/>
              <a:buChar char="•"/>
            </a:pPr>
            <a:r>
              <a:rPr lang="en-US" sz="2000" dirty="0"/>
              <a:t>Lightly draw in the pattern in the background of the drawing.</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TextBox 2"/>
          <p:cNvSpPr txBox="1"/>
          <p:nvPr/>
        </p:nvSpPr>
        <p:spPr>
          <a:xfrm>
            <a:off x="914400" y="914400"/>
            <a:ext cx="7010400" cy="2862322"/>
          </a:xfrm>
          <a:prstGeom prst="rect">
            <a:avLst/>
          </a:prstGeom>
          <a:noFill/>
        </p:spPr>
        <p:txBody>
          <a:bodyPr wrap="square" rtlCol="0">
            <a:spAutoFit/>
          </a:bodyPr>
          <a:lstStyle/>
          <a:p>
            <a:pPr lvl="0"/>
            <a:r>
              <a:rPr lang="en-US" sz="2000" b="1" dirty="0"/>
              <a:t>Color in drawing:</a:t>
            </a:r>
            <a:endParaRPr lang="en-US" sz="2000" dirty="0"/>
          </a:p>
          <a:p>
            <a:pPr lvl="1">
              <a:buFont typeface="Arial" pitchFamily="34" charset="0"/>
              <a:buChar char="•"/>
            </a:pPr>
            <a:r>
              <a:rPr lang="en-US" sz="2000" dirty="0"/>
              <a:t> Using colored pencils, begin to shade in your drawing. Remember to use light layers to build up color. This will help the drawing to appear more realistic. </a:t>
            </a:r>
          </a:p>
          <a:p>
            <a:pPr lvl="1">
              <a:buFont typeface="Arial" pitchFamily="34" charset="0"/>
              <a:buChar char="•"/>
            </a:pPr>
            <a:r>
              <a:rPr lang="en-US" sz="2000" dirty="0"/>
              <a:t>Color neatly and slowly to ensure the color is layered evenly</a:t>
            </a:r>
          </a:p>
          <a:p>
            <a:pPr lvl="1">
              <a:buFont typeface="Arial" pitchFamily="34" charset="0"/>
              <a:buChar char="•"/>
            </a:pPr>
            <a:r>
              <a:rPr lang="en-US" sz="2000" dirty="0"/>
              <a:t>End by burnishing the color into the paper for an overall smooth effect</a:t>
            </a:r>
            <a:r>
              <a:rPr lang="en-US" sz="2000" dirty="0" smtClean="0"/>
              <a:t>.</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TextBox 2"/>
          <p:cNvSpPr txBox="1"/>
          <p:nvPr/>
        </p:nvSpPr>
        <p:spPr>
          <a:xfrm>
            <a:off x="838200" y="762000"/>
            <a:ext cx="7239000" cy="3170099"/>
          </a:xfrm>
          <a:prstGeom prst="rect">
            <a:avLst/>
          </a:prstGeom>
          <a:noFill/>
        </p:spPr>
        <p:txBody>
          <a:bodyPr wrap="square" rtlCol="0">
            <a:spAutoFit/>
          </a:bodyPr>
          <a:lstStyle/>
          <a:p>
            <a:pPr lvl="0"/>
            <a:r>
              <a:rPr lang="en-US" sz="2000" b="1" dirty="0"/>
              <a:t>Be creative!</a:t>
            </a:r>
            <a:r>
              <a:rPr lang="en-US" sz="2000" dirty="0"/>
              <a:t> </a:t>
            </a:r>
          </a:p>
          <a:p>
            <a:pPr lvl="1">
              <a:buFont typeface="Arial" pitchFamily="34" charset="0"/>
              <a:buChar char="•"/>
            </a:pPr>
            <a:r>
              <a:rPr lang="en-US" sz="2000" dirty="0"/>
              <a:t>This is your chance to create a Classical Contemporary Masterpiece. Feel free to switch up the objects that were in the original painting with something that is more modern or personal to you.</a:t>
            </a:r>
          </a:p>
          <a:p>
            <a:pPr lvl="1">
              <a:buFont typeface="Arial" pitchFamily="34" charset="0"/>
              <a:buChar char="•"/>
            </a:pPr>
            <a:r>
              <a:rPr lang="en-US" sz="2000" dirty="0"/>
              <a:t>Craftsmanship is important because this is what you will look at many days in this class from now until the end of the year. </a:t>
            </a:r>
          </a:p>
          <a:p>
            <a:pPr lvl="1">
              <a:buFont typeface="Arial" pitchFamily="34" charset="0"/>
              <a:buChar char="•"/>
            </a:pPr>
            <a:r>
              <a:rPr lang="en-US" sz="2000" dirty="0"/>
              <a:t>Create something you will be proud of and want to share.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Neoclassical Painting</a:t>
            </a:r>
            <a:endParaRPr lang="en-US" dirty="0"/>
          </a:p>
        </p:txBody>
      </p:sp>
      <p:sp>
        <p:nvSpPr>
          <p:cNvPr id="3" name="TextBox 2"/>
          <p:cNvSpPr txBox="1"/>
          <p:nvPr/>
        </p:nvSpPr>
        <p:spPr>
          <a:xfrm>
            <a:off x="533400" y="457200"/>
            <a:ext cx="4648200" cy="4401205"/>
          </a:xfrm>
          <a:prstGeom prst="rect">
            <a:avLst/>
          </a:prstGeom>
          <a:noFill/>
        </p:spPr>
        <p:txBody>
          <a:bodyPr wrap="square" rtlCol="0">
            <a:spAutoFit/>
          </a:bodyPr>
          <a:lstStyle/>
          <a:p>
            <a:pPr>
              <a:buFont typeface="Arial" pitchFamily="34" charset="0"/>
              <a:buChar char="•"/>
            </a:pPr>
            <a:r>
              <a:rPr lang="en-US" sz="2000" dirty="0" smtClean="0"/>
              <a:t>Jacques-Louis David was an instrumental artist during the French Revolution and in Napoleon Bonaparte’s court. </a:t>
            </a:r>
          </a:p>
          <a:p>
            <a:pPr>
              <a:buFont typeface="Arial" pitchFamily="34" charset="0"/>
              <a:buChar char="•"/>
            </a:pPr>
            <a:r>
              <a:rPr lang="en-US" sz="2000" dirty="0" smtClean="0"/>
              <a:t>Painting in the style called Neo-Classicism, David used classical elements to express ideas of nationalism, courage, and greatness. </a:t>
            </a:r>
          </a:p>
          <a:p>
            <a:pPr>
              <a:buFont typeface="Arial" pitchFamily="34" charset="0"/>
              <a:buChar char="•"/>
            </a:pPr>
            <a:r>
              <a:rPr lang="en-US" sz="2000" dirty="0" smtClean="0"/>
              <a:t>As a school of painting, Neo-Classicism expressed a visual language of power and authority by claiming a direct lineage to Greco-Roman culture. </a:t>
            </a:r>
            <a:endParaRPr lang="en-US" sz="2000" dirty="0"/>
          </a:p>
        </p:txBody>
      </p:sp>
      <p:pic>
        <p:nvPicPr>
          <p:cNvPr id="41986" name="Picture 2" descr="http://upload.wikimedia.org/wikipedia/commons/c/c6/David_Self_Portrait.jpg"/>
          <p:cNvPicPr>
            <a:picLocks noChangeAspect="1" noChangeArrowheads="1"/>
          </p:cNvPicPr>
          <p:nvPr/>
        </p:nvPicPr>
        <p:blipFill>
          <a:blip r:embed="rId2" cstate="print"/>
          <a:srcRect/>
          <a:stretch>
            <a:fillRect/>
          </a:stretch>
        </p:blipFill>
        <p:spPr bwMode="auto">
          <a:xfrm>
            <a:off x="5257800" y="914400"/>
            <a:ext cx="2838450" cy="39814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Kehinde</a:t>
            </a:r>
            <a:r>
              <a:rPr lang="en-US" dirty="0" smtClean="0"/>
              <a:t> Wiley</a:t>
            </a:r>
            <a:endParaRPr lang="en-US" dirty="0"/>
          </a:p>
        </p:txBody>
      </p:sp>
      <p:sp>
        <p:nvSpPr>
          <p:cNvPr id="3" name="TextBox 2"/>
          <p:cNvSpPr txBox="1"/>
          <p:nvPr/>
        </p:nvSpPr>
        <p:spPr>
          <a:xfrm>
            <a:off x="838200" y="762000"/>
            <a:ext cx="4495800" cy="4401205"/>
          </a:xfrm>
          <a:prstGeom prst="rect">
            <a:avLst/>
          </a:prstGeom>
          <a:noFill/>
        </p:spPr>
        <p:txBody>
          <a:bodyPr wrap="square" rtlCol="0">
            <a:spAutoFit/>
          </a:bodyPr>
          <a:lstStyle/>
          <a:p>
            <a:pPr>
              <a:buFont typeface="Arial" pitchFamily="34" charset="0"/>
              <a:buChar char="•"/>
            </a:pPr>
            <a:r>
              <a:rPr lang="en-US" sz="2000" dirty="0" smtClean="0"/>
              <a:t>Influenced by David and other portrait painters, </a:t>
            </a:r>
            <a:r>
              <a:rPr lang="en-US" sz="2000" dirty="0" err="1" smtClean="0"/>
              <a:t>Kehinde</a:t>
            </a:r>
            <a:r>
              <a:rPr lang="en-US" sz="2000" dirty="0" smtClean="0"/>
              <a:t> Wiley takes cues from this Western European tradition.</a:t>
            </a:r>
          </a:p>
          <a:p>
            <a:pPr>
              <a:buFont typeface="Arial" pitchFamily="34" charset="0"/>
              <a:buChar char="•"/>
            </a:pPr>
            <a:r>
              <a:rPr lang="en-US" sz="2000" dirty="0" smtClean="0"/>
              <a:t>Wiley </a:t>
            </a:r>
            <a:r>
              <a:rPr lang="en-US" sz="2000" dirty="0" smtClean="0"/>
              <a:t>inserts the people he wants to represent into these historical paintings, typically young black men he meets on the street. </a:t>
            </a:r>
          </a:p>
          <a:p>
            <a:pPr>
              <a:buFont typeface="Arial" pitchFamily="34" charset="0"/>
              <a:buChar char="•"/>
            </a:pPr>
            <a:r>
              <a:rPr lang="en-US" sz="2000" dirty="0" smtClean="0"/>
              <a:t>Wiley’s artistic practice critiques both the lineage of portrait painters he claims to be artistically descended from, as well as current society.</a:t>
            </a:r>
            <a:endParaRPr lang="en-US" sz="2000" dirty="0"/>
          </a:p>
        </p:txBody>
      </p:sp>
      <p:pic>
        <p:nvPicPr>
          <p:cNvPr id="49154" name="Picture 2" descr="http://afripopmag.com/wp-content/uploads/2010/10/kehinde-wiley.jpg"/>
          <p:cNvPicPr>
            <a:picLocks noChangeAspect="1" noChangeArrowheads="1"/>
          </p:cNvPicPr>
          <p:nvPr/>
        </p:nvPicPr>
        <p:blipFill>
          <a:blip r:embed="rId2" cstate="print"/>
          <a:srcRect/>
          <a:stretch>
            <a:fillRect/>
          </a:stretch>
        </p:blipFill>
        <p:spPr bwMode="auto">
          <a:xfrm>
            <a:off x="5181600" y="990600"/>
            <a:ext cx="3276600" cy="39814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sz="half" idx="1"/>
          </p:nvPr>
        </p:nvSpPr>
        <p:spPr>
          <a:xfrm>
            <a:off x="514352" y="530352"/>
            <a:ext cx="4133848" cy="4879848"/>
          </a:xfrm>
        </p:spPr>
        <p:txBody>
          <a:bodyPr>
            <a:normAutofit fontScale="92500" lnSpcReduction="10000"/>
          </a:bodyPr>
          <a:lstStyle/>
          <a:p>
            <a:pPr marL="514350" indent="-514350">
              <a:buFont typeface="+mj-lt"/>
              <a:buAutoNum type="arabicPeriod"/>
            </a:pPr>
            <a:r>
              <a:rPr lang="en-US" dirty="0" smtClean="0"/>
              <a:t>What do you see in </a:t>
            </a:r>
            <a:r>
              <a:rPr lang="en-US" dirty="0" smtClean="0"/>
              <a:t>the </a:t>
            </a:r>
            <a:r>
              <a:rPr lang="en-US" dirty="0" smtClean="0"/>
              <a:t>image?</a:t>
            </a:r>
          </a:p>
          <a:p>
            <a:pPr marL="514350" indent="-514350">
              <a:buFont typeface="+mj-lt"/>
              <a:buAutoNum type="arabicPeriod"/>
            </a:pPr>
            <a:r>
              <a:rPr lang="en-US" dirty="0" smtClean="0"/>
              <a:t>What does the figure seem to be doing? How can you tell?</a:t>
            </a:r>
          </a:p>
          <a:p>
            <a:pPr marL="514350" indent="-514350">
              <a:buFont typeface="+mj-lt"/>
              <a:buAutoNum type="arabicPeriod"/>
            </a:pPr>
            <a:r>
              <a:rPr lang="en-US" dirty="0" smtClean="0"/>
              <a:t>Where are they? </a:t>
            </a:r>
          </a:p>
          <a:p>
            <a:pPr marL="514350" indent="-514350">
              <a:buFont typeface="+mj-lt"/>
              <a:buAutoNum type="arabicPeriod"/>
            </a:pPr>
            <a:r>
              <a:rPr lang="en-US" dirty="0" smtClean="0"/>
              <a:t>Describe the attire and postures of the person/people.</a:t>
            </a:r>
          </a:p>
          <a:p>
            <a:pPr marL="514350" indent="-514350">
              <a:buFont typeface="+mj-lt"/>
              <a:buAutoNum type="arabicPeriod"/>
            </a:pPr>
            <a:r>
              <a:rPr lang="en-US" dirty="0" smtClean="0"/>
              <a:t>What do you think this painting means? </a:t>
            </a:r>
          </a:p>
          <a:p>
            <a:pPr marL="514350" indent="-514350">
              <a:buFont typeface="+mj-lt"/>
              <a:buAutoNum type="arabicPeriod"/>
            </a:pPr>
            <a:r>
              <a:rPr lang="en-US" dirty="0" smtClean="0"/>
              <a:t>What evidence supports your ideas?</a:t>
            </a:r>
          </a:p>
          <a:p>
            <a:endParaRPr lang="en-US" dirty="0"/>
          </a:p>
        </p:txBody>
      </p:sp>
      <p:pic>
        <p:nvPicPr>
          <p:cNvPr id="43010" name="Picture 2" descr="http://www.bc.edu/bc_org/avp/cas/his/CoreArt/art/resourcesb/dav_marat.jpg"/>
          <p:cNvPicPr>
            <a:picLocks noChangeAspect="1" noChangeArrowheads="1"/>
          </p:cNvPicPr>
          <p:nvPr/>
        </p:nvPicPr>
        <p:blipFill>
          <a:blip r:embed="rId2" cstate="print"/>
          <a:srcRect/>
          <a:stretch>
            <a:fillRect/>
          </a:stretch>
        </p:blipFill>
        <p:spPr bwMode="auto">
          <a:xfrm>
            <a:off x="4572000" y="609600"/>
            <a:ext cx="4096512" cy="4267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sz="half" idx="1"/>
          </p:nvPr>
        </p:nvSpPr>
        <p:spPr>
          <a:xfrm>
            <a:off x="514352" y="530352"/>
            <a:ext cx="3931920" cy="4956048"/>
          </a:xfrm>
        </p:spPr>
        <p:txBody>
          <a:bodyPr>
            <a:normAutofit fontScale="85000" lnSpcReduction="10000"/>
          </a:bodyPr>
          <a:lstStyle/>
          <a:p>
            <a:pPr marL="514350" indent="-514350">
              <a:buFont typeface="+mj-lt"/>
              <a:buAutoNum type="arabicPeriod"/>
            </a:pPr>
            <a:r>
              <a:rPr lang="en-US" dirty="0" smtClean="0"/>
              <a:t>List any recognizable objects.</a:t>
            </a:r>
            <a:endParaRPr lang="en-US" dirty="0" smtClean="0"/>
          </a:p>
          <a:p>
            <a:pPr marL="514350" indent="-514350">
              <a:buFont typeface="+mj-lt"/>
              <a:buAutoNum type="arabicPeriod"/>
            </a:pPr>
            <a:r>
              <a:rPr lang="en-US" dirty="0" smtClean="0"/>
              <a:t>Define the figure’s posture and the figure’s facial </a:t>
            </a:r>
            <a:r>
              <a:rPr lang="en-US" dirty="0" smtClean="0"/>
              <a:t>expression.</a:t>
            </a:r>
            <a:endParaRPr lang="en-US" dirty="0" smtClean="0"/>
          </a:p>
          <a:p>
            <a:pPr marL="514350" indent="-514350">
              <a:buFont typeface="+mj-lt"/>
              <a:buAutoNum type="arabicPeriod"/>
            </a:pPr>
            <a:r>
              <a:rPr lang="en-US" dirty="0" smtClean="0"/>
              <a:t>What type of emotion does the painting convey? What visual evidence supports that idea?</a:t>
            </a:r>
          </a:p>
          <a:p>
            <a:pPr marL="514350" indent="-514350">
              <a:buFont typeface="+mj-lt"/>
              <a:buAutoNum type="arabicPeriod"/>
            </a:pPr>
            <a:r>
              <a:rPr lang="en-US" dirty="0" smtClean="0"/>
              <a:t>Does this painting present a sense of power or authority? If so, how?</a:t>
            </a:r>
            <a:endParaRPr lang="en-US" dirty="0"/>
          </a:p>
        </p:txBody>
      </p:sp>
      <p:pic>
        <p:nvPicPr>
          <p:cNvPr id="45058" name="Picture 2" descr="Bonaparte Crossing the Alps / David"/>
          <p:cNvPicPr>
            <a:picLocks noChangeAspect="1" noChangeArrowheads="1"/>
          </p:cNvPicPr>
          <p:nvPr/>
        </p:nvPicPr>
        <p:blipFill>
          <a:blip r:embed="rId2" cstate="print"/>
          <a:srcRect/>
          <a:stretch>
            <a:fillRect/>
          </a:stretch>
        </p:blipFill>
        <p:spPr bwMode="auto">
          <a:xfrm>
            <a:off x="4495800" y="609600"/>
            <a:ext cx="3914775"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rbnfresh.com/wp-content/uploads/2013/09/1-Biggie-Napoleon.jpg"/>
          <p:cNvPicPr>
            <a:picLocks noChangeAspect="1" noChangeArrowheads="1"/>
          </p:cNvPicPr>
          <p:nvPr/>
        </p:nvPicPr>
        <p:blipFill>
          <a:blip r:embed="rId2" cstate="print"/>
          <a:srcRect/>
          <a:stretch>
            <a:fillRect/>
          </a:stretch>
        </p:blipFill>
        <p:spPr bwMode="auto">
          <a:xfrm>
            <a:off x="533400" y="762000"/>
            <a:ext cx="7882756" cy="4191000"/>
          </a:xfrm>
          <a:prstGeom prst="rect">
            <a:avLst/>
          </a:prstGeom>
          <a:noFill/>
        </p:spPr>
      </p:pic>
      <p:sp>
        <p:nvSpPr>
          <p:cNvPr id="4" name="TextBox 3"/>
          <p:cNvSpPr txBox="1"/>
          <p:nvPr/>
        </p:nvSpPr>
        <p:spPr>
          <a:xfrm>
            <a:off x="1066800" y="5105400"/>
            <a:ext cx="7162800" cy="1200329"/>
          </a:xfrm>
          <a:prstGeom prst="rect">
            <a:avLst/>
          </a:prstGeom>
          <a:noFill/>
        </p:spPr>
        <p:txBody>
          <a:bodyPr wrap="square" rtlCol="0">
            <a:spAutoFit/>
          </a:bodyPr>
          <a:lstStyle/>
          <a:p>
            <a:pPr marL="342900" indent="-342900">
              <a:buFont typeface="+mj-lt"/>
              <a:buAutoNum type="arabicPeriod"/>
            </a:pPr>
            <a:r>
              <a:rPr lang="en-US" dirty="0" smtClean="0"/>
              <a:t>What are some similarities between these two images?</a:t>
            </a:r>
          </a:p>
          <a:p>
            <a:pPr marL="342900" indent="-342900">
              <a:buFont typeface="+mj-lt"/>
              <a:buAutoNum type="arabicPeriod"/>
            </a:pPr>
            <a:r>
              <a:rPr lang="en-US" dirty="0" smtClean="0"/>
              <a:t>What are some differences between these two images?</a:t>
            </a:r>
          </a:p>
          <a:p>
            <a:pPr marL="342900" indent="-342900">
              <a:buFont typeface="+mj-lt"/>
              <a:buAutoNum type="arabicPeriod"/>
            </a:pPr>
            <a:r>
              <a:rPr lang="en-US" dirty="0" smtClean="0"/>
              <a:t>When do you think the second painting was painted?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sz="half" idx="1"/>
          </p:nvPr>
        </p:nvSpPr>
        <p:spPr/>
        <p:txBody>
          <a:bodyPr>
            <a:normAutofit fontScale="92500" lnSpcReduction="10000"/>
          </a:bodyPr>
          <a:lstStyle/>
          <a:p>
            <a:pPr marL="514350" lvl="0" indent="-514350">
              <a:buFont typeface="+mj-lt"/>
              <a:buAutoNum type="arabicPeriod"/>
            </a:pPr>
            <a:r>
              <a:rPr lang="en-US" dirty="0" smtClean="0"/>
              <a:t>Describe the expression on the person’s face</a:t>
            </a:r>
          </a:p>
          <a:p>
            <a:pPr marL="514350" lvl="0" indent="-514350">
              <a:buFont typeface="+mj-lt"/>
              <a:buAutoNum type="arabicPeriod"/>
            </a:pPr>
            <a:r>
              <a:rPr lang="en-US" dirty="0" smtClean="0"/>
              <a:t>Where might you see this man?</a:t>
            </a:r>
          </a:p>
          <a:p>
            <a:pPr marL="514350" lvl="0" indent="-514350">
              <a:buFont typeface="+mj-lt"/>
              <a:buAutoNum type="arabicPeriod"/>
            </a:pPr>
            <a:r>
              <a:rPr lang="en-US" dirty="0" smtClean="0"/>
              <a:t>What happens to the meaning of the artwork by placing a different person into it?</a:t>
            </a:r>
          </a:p>
          <a:p>
            <a:pPr marL="514350" lvl="0" indent="-514350">
              <a:buFont typeface="+mj-lt"/>
              <a:buAutoNum type="arabicPeriod"/>
            </a:pPr>
            <a:r>
              <a:rPr lang="en-US" dirty="0" smtClean="0"/>
              <a:t>What do you think is artist’s message</a:t>
            </a:r>
            <a:r>
              <a:rPr lang="en-US" dirty="0" smtClean="0"/>
              <a:t>?</a:t>
            </a:r>
            <a:endParaRPr lang="en-US" dirty="0" smtClean="0"/>
          </a:p>
        </p:txBody>
      </p:sp>
      <p:pic>
        <p:nvPicPr>
          <p:cNvPr id="46082" name="Picture 2" descr="http://cdn2.brooklynmuseum.org/images/opencollection/objects/size3/L2005.6_framed_PS2.jpg"/>
          <p:cNvPicPr>
            <a:picLocks noChangeAspect="1" noChangeArrowheads="1"/>
          </p:cNvPicPr>
          <p:nvPr/>
        </p:nvPicPr>
        <p:blipFill>
          <a:blip r:embed="rId2" cstate="print"/>
          <a:srcRect/>
          <a:stretch>
            <a:fillRect/>
          </a:stretch>
        </p:blipFill>
        <p:spPr bwMode="auto">
          <a:xfrm>
            <a:off x="4495800" y="457200"/>
            <a:ext cx="4409756" cy="4495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932</TotalTime>
  <Words>1074</Words>
  <Application>Microsoft Office PowerPoint</Application>
  <PresentationFormat>On-screen Show (4:3)</PresentationFormat>
  <Paragraphs>96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Aspect</vt:lpstr>
      <vt:lpstr>Slide 1</vt:lpstr>
      <vt:lpstr>Objectives</vt:lpstr>
      <vt:lpstr>Vocabulary Week #1</vt:lpstr>
      <vt:lpstr>Neoclassical Painting</vt:lpstr>
      <vt:lpstr>Kehinde Wiley</vt:lpstr>
      <vt:lpstr>What do you see?</vt:lpstr>
      <vt:lpstr>What do you see?</vt:lpstr>
      <vt:lpstr>Slide 8</vt:lpstr>
      <vt:lpstr>What do you see?</vt:lpstr>
      <vt:lpstr>Slide 10</vt:lpstr>
      <vt:lpstr>Slide 11</vt:lpstr>
      <vt:lpstr>Kehinde Wiley</vt:lpstr>
      <vt:lpstr>Slide 13</vt:lpstr>
      <vt:lpstr>Slide 14</vt:lpstr>
      <vt:lpstr>Slide 15</vt:lpstr>
      <vt:lpstr>Slide 16</vt:lpstr>
      <vt:lpstr>Slide 17</vt:lpstr>
      <vt:lpstr>Slide 18</vt:lpstr>
      <vt:lpstr>Slide 19</vt:lpstr>
      <vt:lpstr>Project Goals</vt:lpstr>
      <vt:lpstr>Project Requirements</vt:lpstr>
      <vt:lpstr>Grading</vt:lpstr>
      <vt:lpstr>Slide 23</vt:lpstr>
      <vt:lpstr>Slide 24</vt:lpstr>
      <vt:lpstr>Slide 25</vt:lpstr>
      <vt:lpstr>Slide 26</vt:lpstr>
      <vt:lpstr>Slide 27</vt:lpstr>
      <vt:lpstr>Slide 28</vt:lpstr>
      <vt:lpstr>Slide 29</vt:lpstr>
      <vt:lpstr>Procedure</vt:lpstr>
      <vt:lpstr>Procedure</vt:lpstr>
      <vt:lpstr>Procedure</vt:lpstr>
      <vt:lpstr>Procedure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Leah Warner</dc:creator>
  <cp:lastModifiedBy>Leah Warner</cp:lastModifiedBy>
  <cp:revision>25</cp:revision>
  <dcterms:created xsi:type="dcterms:W3CDTF">2013-10-29T17:12:23Z</dcterms:created>
  <dcterms:modified xsi:type="dcterms:W3CDTF">2013-10-30T08:45:02Z</dcterms:modified>
</cp:coreProperties>
</file>