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98544-9B78-4B23-917F-9D1AB7663CC3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F0BC7-2E73-43DD-8817-4A9BF075E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98544-9B78-4B23-917F-9D1AB7663CC3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F0BC7-2E73-43DD-8817-4A9BF075E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98544-9B78-4B23-917F-9D1AB7663CC3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F0BC7-2E73-43DD-8817-4A9BF075E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98544-9B78-4B23-917F-9D1AB7663CC3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F0BC7-2E73-43DD-8817-4A9BF075E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98544-9B78-4B23-917F-9D1AB7663CC3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F0BC7-2E73-43DD-8817-4A9BF075E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98544-9B78-4B23-917F-9D1AB7663CC3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F0BC7-2E73-43DD-8817-4A9BF075E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98544-9B78-4B23-917F-9D1AB7663CC3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F0BC7-2E73-43DD-8817-4A9BF075E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98544-9B78-4B23-917F-9D1AB7663CC3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F0BC7-2E73-43DD-8817-4A9BF075E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98544-9B78-4B23-917F-9D1AB7663CC3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F0BC7-2E73-43DD-8817-4A9BF075E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98544-9B78-4B23-917F-9D1AB7663CC3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F0BC7-2E73-43DD-8817-4A9BF075ED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A98544-9B78-4B23-917F-9D1AB7663CC3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F0BC7-2E73-43DD-8817-4A9BF075ED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0A98544-9B78-4B23-917F-9D1AB7663CC3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54F0BC7-2E73-43DD-8817-4A9BF075ED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Japanese </a:t>
            </a:r>
            <a:r>
              <a:rPr lang="en-US" dirty="0" err="1" smtClean="0"/>
              <a:t>Notan</a:t>
            </a:r>
            <a:r>
              <a:rPr lang="en-US" dirty="0" smtClean="0"/>
              <a:t> 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Shape &amp; Space – 6</a:t>
            </a:r>
            <a:r>
              <a:rPr lang="en-US" baseline="30000" dirty="0" smtClean="0"/>
              <a:t>th</a:t>
            </a:r>
            <a:r>
              <a:rPr lang="en-US" dirty="0" smtClean="0"/>
              <a:t> Grade Art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does composition (in art) mean?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Composition</a:t>
            </a:r>
            <a:r>
              <a:rPr lang="en-US" dirty="0" smtClean="0"/>
              <a:t> is the way you arrange the objects (positive space) on your paper to make it look interesting.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Japanese </a:t>
            </a:r>
            <a:r>
              <a:rPr lang="en-US" dirty="0" err="1" smtClean="0"/>
              <a:t>Notan</a:t>
            </a:r>
            <a:r>
              <a:rPr lang="en-US" dirty="0" smtClean="0"/>
              <a:t> 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Notan</a:t>
            </a:r>
            <a:r>
              <a:rPr lang="en-US" dirty="0" smtClean="0"/>
              <a:t> is a Japanese word that means “dark-light.”</a:t>
            </a:r>
          </a:p>
          <a:p>
            <a:pPr lvl="0"/>
            <a:r>
              <a:rPr lang="en-US" dirty="0" smtClean="0"/>
              <a:t>In Japanese art, the </a:t>
            </a:r>
            <a:r>
              <a:rPr lang="en-US" dirty="0" smtClean="0"/>
              <a:t>principle of </a:t>
            </a:r>
            <a:r>
              <a:rPr lang="en-US" dirty="0" err="1" smtClean="0"/>
              <a:t>Notan</a:t>
            </a:r>
            <a:r>
              <a:rPr lang="en-US" dirty="0" smtClean="0"/>
              <a:t> </a:t>
            </a:r>
            <a:r>
              <a:rPr lang="en-US" dirty="0" smtClean="0"/>
              <a:t>is </a:t>
            </a:r>
            <a:r>
              <a:rPr lang="en-US" b="1" u="sng" dirty="0" smtClean="0"/>
              <a:t>defined as the </a:t>
            </a:r>
            <a:r>
              <a:rPr lang="en-US" b="1" i="1" u="sng" dirty="0" smtClean="0"/>
              <a:t>interaction between positive (light) and negative (dark) space.</a:t>
            </a:r>
            <a:r>
              <a:rPr lang="en-US" i="1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6" name="Picture 2" descr="http://www.collagecollege.com/art/notan/images/notan07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838200"/>
            <a:ext cx="3505200" cy="3981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Japanese </a:t>
            </a:r>
            <a:r>
              <a:rPr lang="en-US" dirty="0" err="1" smtClean="0"/>
              <a:t>Notan</a:t>
            </a:r>
            <a:r>
              <a:rPr lang="en-US" dirty="0" smtClean="0"/>
              <a:t> Art?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b="1" dirty="0" smtClean="0"/>
              <a:t>The Big Idea: </a:t>
            </a:r>
            <a:r>
              <a:rPr lang="en-US" dirty="0" smtClean="0"/>
              <a:t>Positive areas and </a:t>
            </a:r>
            <a:r>
              <a:rPr lang="en-US" dirty="0" smtClean="0"/>
              <a:t>negative areas should complement one another. </a:t>
            </a:r>
            <a:endParaRPr lang="en-US" dirty="0" smtClean="0"/>
          </a:p>
          <a:p>
            <a:pPr lvl="1"/>
            <a:r>
              <a:rPr lang="en-US" dirty="0" smtClean="0"/>
              <a:t>They </a:t>
            </a:r>
            <a:r>
              <a:rPr lang="en-US" dirty="0" smtClean="0"/>
              <a:t>must coexist without one dominating the other.</a:t>
            </a:r>
          </a:p>
          <a:p>
            <a:endParaRPr lang="en-US" dirty="0"/>
          </a:p>
        </p:txBody>
      </p:sp>
      <p:sp>
        <p:nvSpPr>
          <p:cNvPr id="25602" name="AutoShape 2" descr="data:image/jpeg;base64,/9j/4AAQSkZJRgABAQAAAQABAAD/2wCEAAkGBhQSERUUEhQWFRUWFxgZFxcXGBwfHBgfHRwXHB0aHBwcHCYfHhwjHBYcHy8gJCcpLCwsGB4xNTAsNSYrLCkBCQoKDgwOGg8PGiwkHCQpLCwsLCwsLCwsLCwpLCksLCwpLCwpLCwpLCwsLCwsLCwsLCwsLCwsKSwsLCwsLCwsLP/AABEIAOYA2wMBIgACEQEDEQH/xAAcAAACAgMBAQAAAAAAAAAAAAAGBwUIAAEEAgP/xABPEAACAQIDBQUDCQQHBQUJAAABAgMEEQAFEgYHITFBEyJRYXGBkaEUIzJCUmKSscEIcoKyM0NTk6LC0RVjg7PwJCU00uEWF0RUZHOjw+P/xAAXAQEBAQEAAAAAAAAAAAAAAAABAAID/8QAIREBAQEAAgIDAAMBAAAAAAAAAAERITECQRJRYSJCcTL/2gAMAwEAAhEDEQA/AGqmVR/YUfwj/TG1oEH1R7hjsC2xpcW0ucUwHTGjAPDHRbGaLYNT5dgvhj0sI8MfS2N2xJ5UWx7VseCmPa4i9aL4+bLjNRx7DYg8EY1KLjHsY8lcRVxrmJr5I/8A6ll//IRjhzOt1TSHxkf+Y4Pdrti4qN3rJag96RnVAAGZiS2kHn7egxGbLbCUuYIXjnZGH0ouF09vUfe/Lljrs+3LKHM2kDR0735xFD6o7j+Vlw4d2EV8vibxDfBjji/9z1OYlXW4ZSTqFuN7cxaw5dMFWzuQCjhWJWLKt7X8ySfzweXXDUiTC40cR+c7SU1KL1EyR+AJ7x9FHePsGIXZ7eNS11Q0EJe6rqDOukPbnpF78L34gfDHPWhOTjQOM044M2zyClTtKiVY16ajxbyUDi3sBxanfjL4XdHvcSproaemiOiR7NJJwNrEnSo9OZPswxCcQelfhbHkPgbz7bykpLiSZdQ+ovef3Dl7bYGMm3tfKq2OFItETars5uxsrEWA4DiPPDqMsS4zXjmWYEcMfKfM4o2VXdVZzpRSwBY+AHU4tTvB4c8a7Q4+YOM7XCnc+NLw54+NfWLFG8jtpRFZmPgALn8sJOq341PynXGifJweETDvMPFn5hjz4cB59cfhPIHH0IxAbJ7Yw5hFrhNmHB4z9JD5+I8COBx8d4OetSZfPKh0yadKHwZiFBHmL39mLpJmozmnjfQ88SufqtIoPuJvjqxURpLkk8SeJJ6/64Idn94FZRDTDMdH2HGpR6A/R9hGH40as5bGsBO77eXFXjs5AIqgD6P1XA6oT8V5jzwak4i05x5ZcB2129CmopOyOuWUAEolu7flqYmwPlxPLAbmO/ZzbsKcA9TIxPuC2/PAtOAvjgz/AGhio4WmmaygcB1Y9FA6k4V2Xb9D/wDEU9/OJv0b/XHLvI2kpsxo45YJPnIX70Td19LcCbXsbHTxF+ZxYtB21e1ctfOZZDYckQHgg8B5+J6+7HNlGdS00qywsVdevQjqCOoPhiKBx7Bx1zjGFgcm3lrUUUk8cTPNEoMkCkX/AHgTzTryJ4HhhaZ9vfrqi4RhToekX0rebnve62Dnc3kvZUjTkd6Vrj91eA+Nz7cfCgrcukzGekqKSnWQSkRtoFpLgGx6B7n2+uM54+2uSXmmZiWYlmPMkkk+pOOnJM2elqI54/pRsG9fFT5EEj24sgNiKHn8jg/u1x6XYuh/+Tg/ul/0w/xGUtNpd+LEaaKLTw/pJQCR+6nL2m/phYZhmcs8hkmdpHPNmNz6eQ8hwxY2p3bZc/0qSMeaFl/lYYUm9nZeloZYUplZS6szgsWFrgLa/Ecm92CSelyFdns7NJUxzqocxkkKTYG4I5j1xM7Qbza2rupk7JD9SK6j2m+o++2BK2MGLJU+mrEns1XiGrhkY2VXGo+ANwfgcRN8YWwg0M93wGxSkX1kcfyr+p92BfZjMpJsyp3ldncyqSWNzwN/Z6DAvfHfkWZinqIpiCRGwYgczgwrTI/DG9OBbYbbJa+J2EZj0PpsSDfgDfgOHPBTjMaRG8yYLlVWTxvHp4eLMqj4nFZsWp2zyv5RQ1MQ4l4m0+o7y/EDFVb4vHsVI5BtBNRzrNA1mXmOjDqrDqDgm273ntmMMcXZdkFbU/e1BiAQLcBYcSePlgIVCTYAknkBxxOZNsNW1LhI6eQX5s6lVA8SzAD9cb+Os6j8syuWofRCjO3go5ep6e3EhX7HVkKlpKeQKOZtcD3XtiwOxGxEeX04j4PIe9I9uZ8vIchieqamOO3aOiX5a2C38hc8cF8pDipdPUMjK6MVZSCpBsQR1Bwzhv1l+TBewBqLW7TV3L/a02vfra9vywzc32BoqnjJAhJ+uvdb3rbEXQbocvia/ZFz/vHJHu5HF/GrKSuzuyVVmMjMgJBYl5Wva5Nzx6njywajcY9uM/HyQf8Amwyq/aWhoF7OSWKGw4IPpfgUE/DHBSb1MukcIs5LMQqjs5OJPAD6GL5T0cKvNt0FTErMroyqCTq7psPePeccGyGxBqopJm4oA6qAfpOBzuOgJHr6c+zeTvDlq5Hp47xwI7KVvxkKki7kdLjgvLxv0L9yDL8hqNf0Y5ixJ6Ds1J/lw7xoJK5HPHXQUrSyJGv0nYKPUkAY+VbIGkdl5M7EehJI+GCrdTSRvmURkdVCBnXUQNTAWVRfmbm9vLEj/wAqy1YKeOJeARAo9gxXPeE9s0qiOFpeBH7q4sywuMVk3icM0q//ALp/JcENMvdfvLE+mlq2tLyjkP8AWeR+/wDn682fipFDIVkRgSpDqQRzFiDceY54Y+2G0ec5bNpepLxsT2cvZx2cefc4MOo/TBn0tO9z0xFZhs3TVDap4IpGAsGZQTbjwvztxPvwi498+ZD+tjPrEv6AY64t+VePpLTt/Aw/Jxg5nSNk7usvbnSRexbY5KndPlzD/wAOF/dZh+uBHJN/inhV05X78JuPwNx9zHDXo65ZoklQ3SRVdSRzBAI+Bxr5VZAKNzFADfS5HgXbh8cB29Hd5DSQJNTKQA2mQXJ4HkeJ8Rb+IYdpN8cWcZMlTE8Moujix8fHgeh64p5LFT74y+DjehsbBl7wiAv86HJDEGwGkC3DzPuwDA4Qfe5qj0ZeH+27t8dP+XB9rHjgc3f0vZ5bTLa3zSn8Xe/XE/bGNKYIuMVj3lbP/I8wmQCyOe0T0e5t7G1D2Ys8V4YWW/LZgS0gqlHzkBGo+KMbEexiD78CqL3D0ERjmlKgyB9Oo8wNINh4c8MraTaOKip3nnJ0rYADmzHkq+Z/QnphGbmtpPk9cImPcqO76N9U+3iPaMG37QK/9kpuJt2x4dD3G4+yx95w+eqBbNd+9ZJqEKRQg3sbF2A6cWOm/wDDhf12YyTuZJnaRzzZyST7T+WPGXUDzypFGNTyMFUeZNsP+i3bZXQ03aVao5UDXLMTpv5LewBPIWJxrJOaOyQyramqpv6CeWPyVjp/Cbr8MSdbvNzGVCj1Umk8DpCoT/Eig/HBVn+12RrdYMuWc/asYl9hB1H8IxC5Dm8lROsOX5fSxyMbhijSlR1YtKzBQPG2LJfSDVDkNTUXaKGRwLlnsdI6klj3faThwbrd30cEK1k9mdl1r4Itr8PMjr7vOL27epM1JlhqGk7UK07WC6rsRYBQAqAISF9pvgk3obQChy0QRm0ky9kgH1UAAc/hOn1bFvHCwgK6fXK7/aZm95J/XDW2MlFJs9VzsbGUyKvmdIiUeuonADsvs2auRySVhhRpZmA4hVBNh942IH/pj5Z9tJJUBI7COCIWihX6KDxP2nPVj58sVSGx6vjzfHpRhRw7lc6rJndJJWemiTk/eIY/RVWPECwJtcjlgM3uUfZ5rUeD9m/4kW/xBw6d22zXyKhjQj5x/nJP3jbh7BYezA5vI3Zz5hWJNC0aJ2So5dje4ZzyAJPBh7sEzT6Ii9sWorMrhrqRY50DpJGjeYJUEMp6EX54rXtLkho6qWmLBzGwUsBYG6g8B7cWT2NqO0y+kfqYIvggB+IxXhRXvbvYGXLZbNd4WJ7OUDgfut4MPDrzHkLYt3nGVR1ETQzqHjcWIP5g9COhHLFct4G72XLpbi707n5uS3L7j+DD3HmOoD2Ajiy27GrMmU0p56UKfgdl/IDFZ74Yu7/e38ggFPLB2kQZmDK1mGo3IseB4+Y54zUfd+WNlvHEBsrtzTZjqNP2gMdtaulrar24gkHkeR6YnnPC5wEiN+9Xqr40+xAv+JnP5WwtQL4Kd5+Y9tmlSRyVhGP4FCn4g4FcbC1OzuZU80KimlWVYgsZKcgQo4e63LEhpwp9wdZ3auM+MTj2h1P5DDaxj8L1tVtLHQUr1EoLBbAKObFjYAX/AOrA4Ru3m9aavjMCKscDEFgCSzWIIDMQABfoB0wzd9GVNNlblSbwuspA6qLqfcH1fw4riMEm9quvKInaeIRX7QyIEtz1ahb44dW/3/wNMDz7fj/dvjn3L7vwqLXzjvMD2C+A5dofM8QPLj1FhbfLtkKuqEERvFT6luOTScmPoLaR/F4415eoI+u4nLhJmDuRfsoWK+RZlUH1sW9+OXeHtBPmOYtTRXdI5DFDGvIsDpLHxJIPHoPbgo3O5UaShqa9/rxtoH3YtTE+1hb+HENughCfLK+VkXsYiqvJwUSPc3J59LcOPfsOeG98+kmMl3R0tPpOYTF5NJcxISFVVF2ZiO8VHVu6L8OODLdzUwyxyy00CQU2rRDZQGk0/SkY8+JNgCeGk34ngtsyzsVarl+WmSaWpcNV1TqVMtuNrHisSnjbgAAAAbm7fiWDK8vF2CxU8XM/WI/zM3TxbBbcMBGVBKnaWpc8RTRBV9QEU+5mbAjvzmY5iinksCafa0hPx/LEjuPqXlzCrlbiXiZm9WlQ/nfHn9oCltU00v24nQ/wNf8A/Zg6xC7c5kCplwdlBNRqLX43XioU+VgeHmcLneZu3NA/aw3amc8L8TEx+ox8Pst7Dx5tDc7Wa8qiH2GkT3MSPgwwV5jl6VETwyrqSRSrA+f6jmPMDDvKxUQ4L91mz3yvMIwR3IvnX8LLbSPaxHxwNZtQNBPLC30o3ZD/AAki/ttf241RZjLFfspHj1CzaGZbjwNiLjGgtwh6YxmscKTcbRSN21Q7uwNo11MTy4seJ8SB7DhsPjGNK3b2Vtm1T5mM++OPDf3OZys2WRKPpQFomHoSyn2qw9xwqN9EOnNZD9qOI/4dP+TEPsht5UZcX7DQyyadSyAkd29iLMCDxOGhaNjfjjmzHLYp4mimQOjizKf+ufUHmMJql/aAlH9JSIf3JGX81bDU2M2oTMKRahF0aiyshNypU8r2F+Fjy6jBEQm8PdxJl0mtLvTMe4/VfuPbkfA8j7xgLxb+uoUlRo5VDxuCrKeRHnivO8bds+XuZYrvTMeDczGfsv8Ao3X1xvdA/wBxWWaKGSY85ZSB6IAo/wARbDJkPC2B/YDLexyykS1j2SsfV++f58EGjGCQm3W7Ct+UzzxRdrG8juOzN2AJJ4qbH3XwuCMXDC9PHFQ6+PTK6+DsPcSMb3ZoMXcPJ/2ydfGC/udf/Nh4gYr9uWqdOZqPtxSL+Tf5MWA7LGPZSdVSLKjI4urgqw8QRYj3HFTM7yc09XLTXuY5WjB8bNYH2i2LQbW7SrQ0klQ41aANKXtqYmyrf1PuBxVaszN5Z3nkN3dzIx8yb4vHtVbOhy4w0qQoQCkQjU9AQoUH0uL4qPVQMkjJICHVirg8wQbG/tBxb6lqxJGrg8HVWB8mAP64RO+HYxxmCSwIX+Vm1lH9aODD+IWb8Xhi/sqMqmtjj2ahTtI42mpo4kLsFBLaQ58eClibYEof9iwwJDNWT1CK2to4lZY2cgAse6CeAsO9wHmSSV0+5mKamgWpmn7aOJU7rqUTqVVShsLn24+FNuBpQ93qJmX7ICA/isfyw+6ERS718voVIy6gYE82chb+pBdj6XGA3aXbGszWVVcEgH5uCJTpB8dPEs3mb+zD5o93WXxoFFHCwFuLoHY+ZZgSTiUosjgpyewhjivz7NFW/rYYODgK3P7Fy0MUr1C6ZZivduLqq3sGtwBJYm3Swws97G1611baI3hgBRD0Y377jyJAA8lB64ce8XamOiopSWtLIjJCo5lmBGq32Vvcn06kYr/srsfU18hSnS+kDU7GyIOl28/AXJtywzm6jX3AzsaWpX6qzKV9WTj/ACjDVsMDmxeyaZbSCIMCxOuWQ8AzWF+fJQBYenmcceab0supyQ1QrMOkQL/FQVv7cF7RW79MmEVekq/18d2H3kOkn2rp9xwuYx4YKd4+2v8AtKqEiKUjRdEYNr2uSWNuAJJ5dLDHDsTQLNWwq5AQNrYnlZeNuPiQB7cagWB2Gyb5NRxR2sVUavMni3xJwRAccc1FIpQBSD6EH8sdSjGWiG3+W+XxWHH5Ot/Pvy2/XCzIw8d6+7iqrJxUU+h7RhDGTZuBY3F+6b6uVxhM5nlM1O/ZzxvE3OzqQSPEeI4cxjUZcYwyN0+8CDL46hKktpYo6BVLEtYhvIcAvMjlhcY1izUc+ZftAICfk9KzeBlcKPwqG/PAhnm+CuqUaM9ikbghlWMG4PQmTV+mAbGYsR/7rt5KVca005CVCKAh5CVVHTwcAcV68x1AYWrFQYJ2RgyEqykEEGxBHIgjkcP/AHa7yRXoIJyFqVHoJgPrDwbxX2jhcDOYR+SBioVfJqldvF2PvJP64trmcwjgkb7Mbt7lJ/TFRCcanSF26UXzan/4n/LfFkQDiuO6I2zan9Jf+W+LH3OM+0Fd9tEZMqcr/VyxufS5T4awfZiuWLRbyxfKawH+xJ9xB/TCE2I2DmzKbSnciU/OSkcFHgPFj4e04vH2qKqTe8YMohgj41ShorkcERfov4E6SAB4rc8uIRku3FXSyF4pmuWLMr99WJ5khupueIsfPD2qtzeXPCsYiZGUWEqMQ582vdWPqPS2ArM/2epgb09TG46CRWU+9dQPuGHjdCW2e39wstqyF43A4tF3la3kSGX3keeIjarfhLL83l6NEGNjIwBkPkii4X14n0xy0e4OrJtJNBGPIux92kfnhjbE7rKfLz2hJmn/ALRhYL+4tzb965PpgyHkqf8A2Uzp07YLVceJvMQ5/hL6vZa+B7/2qr4GKmpqY2U2KtLICD4EE8Pbi1bHphbbYZ3k1VM1LVsO1Ule2Ckdmw4Fe1A6Hobri2LCKrczkmcvM7yMebOxY+89MWX3dZQlPl8CKuksgd/FmYAkn8h5AYCMv3GU3aJJ8qeSG4OjSvfHO2sNax8hhrxLpFgAAOQHhhtmKRF7TZQaqkmgvbtY2QHwJHA+l7Yq3neSzUkzQzoUdenQjoVPIqfHFulfhgN3m7ELmFKSgAqI7tE3j4xk+DfAgHxwSmq040fPGHGAY2ynth8iNZWxQi4UtqkI6IOLe/l6nFp1a3AcAMJ/c5Qw00BqJZI1eXlqdRZRy5nqbn3YZkO1NKzBFqIGdiAFEqEk9AAGuTjNMSbHlgC3i7smzKaGRZliCRlDdSxPe1C1iPE9cHhbG9XDASmpv2fIhbtKuQ+OiNV/Mtiby/cpl0Z76yS/vyG3uQLg8aUAHjy640Bwvi0FJvN3Z0sFC89JF2bxMrNZnIKE6TwZjyLA+w4S1sXCmp1cFWAZTwKsAQfIg88QsuxNCxu1HTn/AISD8hh1Kr2x9KeoaN1ZGKspBVgbEEciD0OLRDYSgU8KOn/u1/0x3QbOUyW0U8K/uxoPyGHUXGUbcS5hldVD2bNVrA47q8JQRpLL01WJuvu52CRZbHFwAoHACw8sK3ejuvE+qqpFtNzkjH9Z4so+34j63rzp9Av90x/72pv+J/ypMWN7XzxXjdFD/wB7RcOKrKf8DD9cWJUDGb2UdvCr4IqCYVTERuhWynvMT9Vb/WPw59MK3J99cdNEsUNCEReQEv8A/PifPGb8srrPlIllOqm+jDpHdQ9VYfbNr6uotblbCu7PB4qndQ/tAU5IEtPKg8VZW+HdxIZlv7okS8KSyv0UroF/Mnp6A4QGjHnTjWDRvPvkzJpe0E4UX/oxGmgeViCT6k3webNb/InAStiMbcu0j7yHzKfSX2asIzTjeLFqxu0e9+hjgkMNQJJijCMRqxsxB0kkjSADY8/Ziu09UWJJJJJuSeZJ6+px8sYcUiTmz+29XREdhMwUH+jbvIf4Ty9RY4Z+Q7+omAWriaM/bj7y+42Yf4sJTGrYcSzI3sZZp1GqT00vq/DpviA2u31UqwFaNmllbkQrKqepYA39B15jCFvjMGHWnJJJPrjyceicaGNB5tjsyfMjTzxzABjGwYAmwNsc1sfT5M1r6TbxsbYkPavfjWsLRpDH56WY/FrfDEJVbzcxk51Tr+4FX+UA/HA1bGYMids+fzyMDJNLJYg2eRiDx5cThlUG/wBZQBJSg2+xLb4FT+eFPbGWxZEeEG/+mJ79NOPQof8AMMd8G/TLz9IVCesYP8rnCNy/I5579jDJJbnoUkD2gWx96jZOrTi9NOB4mNv9MWE8zvkyzn2z/wB0/wDpjDvoy3+0k/uX/wBMV5ZLHjw9cTGTbH1VUNUELMv2jZV9hNr+y+DEdbb5ct6Sv7Yn/wBMc1TvnoByeRvSNv1thcR7n68/UjHq/wDoDjxLuir1F+zQ+kg/W2LIhRlO1eWvmiVMReF3VlfWgVGLWsxIY6WNrXIsb8bdW4o4czhO7sN3yGZ5anQzQvpEQIYK1gbsRwJFxYdOvHk5wBgvadeZZdHPG0Uqh0cWZW5G/wD1zxXzbbdZPS1CrAplhlYLG1xdSeSOTYX8D19eGLGNhCb79te2qRSwt3KdruwPOX1+4Db1LeGMztUUbC7loogJa4CZ+kf9Wvr9s+vDyxJVu43LpJC47aJescbjT7NSsR6XxBbJ74Jxl0kk1NJO1OUUyoQFIa+kyE8QRpsSAeYJtfjwZN+0BIJHNVArIblBFwKcOCnUe8D48CL9eWN3dAkzrcTRSRhacyQSAcHJLhv31Y/yke3A5tDuBdIQ1JKZZVHfR7Lr/cPJT5MfaMRVTv2rWqUkVY0hU8YAL6x4M5Gq/mLDyw5tnNtaatpu3jcKo/pFcgGI+D9B5HkcHJJ3ItxNVKQal0gXqB33+FlHvOPtt1uUNNCJqJnmCD51GsX4c3TSBceK2uOYvhg5rviy6nbSJTM1wD2K6gPEluCm3kScFuXV8c8SywurxuLqym4P+h8uYxcpWbY/d3U5gwKDs4esrDh/CPrH04eeHXl26agjpjA0Qk1gapH+mT4hhxW3gtvbg0bSosLADwH+mPjTVqSDUjKynkVIIPQ2I4YrUWlDuDpEcmWWWVdXdW4UAdAxXiT5i3pghr91dBJAYVgVB0ZODqftajxJ9b3wXiYG4HTHmRrC+Iqr7ZbET5dLpkGqMn5uUDuv5eTeKn2XHHA8Bg53lbxnzCTsowUp0bgDwZyL95h08l6X48eQPjUZNPc1sXFOHqplD6H0xqeIBABLEdTxFsOk062tYW8CMKncFmXdqICeTK4HkRY/FR78NXM65KeKSaS+iNGdrcTZRfgPHBTEBnG7mhqrl6dA320Gg+9bX9uAfPdwosWpZiD0SUXH4lFx7jj1Dv8AV7Xv0rCO/MSAuB420gH0uPXDMyPaCGsiEtPIHQ87c1PgwPFT5HFzErRnex9VSEieFlH2wNSn+IcPfbH12V2RmrZVCowjv35LcAOoB6tboMWeqkBHetYc8K3a3e1T0p7KiRJnU2Zzfs18ltxY+hA8zhBgZLlKQQqkaBFA4AdMSBhHXCLi371oPeip2HhpcfHXiQo9/smr56kQj/dyEH3MD+eDDpt1OTRP9OJG9VB/MY+sFIAAFAAHTAlk+9/L5+DSmBvszLYfjF195GCpcyjMfaLIhjtcuGBUDqdQNsCfZxbCe3l72PpU1C3lJMvxWM/m3u8cRu8rey1TqpqNisHJ5OTS+Q6hPifThhY41mA7NwxvT1F/7b/IuGhpwtdxVKRRyueTTG3sVB+eGXjJTLC9sVa3n5EtJmc8aHusRIvl2g1W9hJHuxagjhisu+WmlXNpmlFg4RoyORQKFHtupB874J2qZ25OankywxIo1K7CoVrHUW5E+KlBa33SMLDLv9l/7RqvlEc3yZHcxCIkgKrW79u9pPCxBFrgHxw491ezMdPlcYVgWqF7SR0I5sLAA/dHD1BwD0+yK5DWGWdDVUU6mAPw1R9oR3ZEP0rgWuOfHkeGNX/oenwzXIaDN6eRsph7GelA+bKhe2Q35AMbsDezE3vwPMW+OT7kHkgPb1KQ1Di8cNw3Lj85xuT+7fT58scWc7oaj5fJDQsrRAK92kAMSveyyC+rpwIBuLHnfHau6U05RxmtLFUq11GrTY9LPq1X/hxQoWg3OZg9QYXRIgvORnBUjxQDvOOPQcORtjqos0r9naoxyLrhc303PZyj7aN9Vx16jkQeGOfNdj83pZBWHtJWBuKiGTtTw6ki7afUWtzwUpvaoqygaLNIS8i27iL9M9HRrjs28eIt0uDbCApnu3OZZrrWJJBEBdoqdGNh99gNR9OA8sDJmrKVNF6iBJLnTd0D24E24Xtyw19gt7FN2sdHHRfJ43dUj7NtRueAMnAEknm3E4k9/tYqUEaWBaSYWJF7BFLEg9Ce6PQnB0UHuBoaotPNqtTHulTx1yCxuOPAqp4nrcDpwam0u0dPRQ9pUyBF5AfWc+CrzJ9MLH9njXar4nsrxcOmrv3PrpsPdhf7y4qhMxnSqkaRg3cZusZ4ppA4AWPIWFwcN7SM2uzaKqrJZoIjEkjatJN+PVuHAFjxIF+JOIlcatjeECfd1nnyXMIXvZXPZv6Nw+DWPsxZeqpVmieNxdZEZW9GBB+BxUNTi0ewebPPQwSPwZo1v58LX9tr+3BTFY80oWgmkhf6Ubsjeqkg/ljq2e2lnopRLTvpbkQeKsPssORH5dLYMd+OQ9jXidR3KlA38aWVveNDfxHC6GEGedtq7OiKOFEhDcZXQt9HrcnkvlzPAX54IqbcLS6LPPOX+0ugD8JU8Pbj6bhqZBRSvpGtpipbqQqIVHoCx9+D7O85hpImmncIg4XPUnkoA4km3LGSU2YbgXv8xVqfASoV+KlvywK5nukzKEn5jtR4wsrfDg3wwxsu35Ujz6HikijJsJmIPtZRxUeYJtg/r81hhhM8kiiIKG13uCOliOd+lueHlKq1+TzwNpmikiY8g6Mt/S444LJ93FRBlctXK7Rk6D2AuLoWALSDxuQQvS3HyJ8m3ovW5xAgGmlJdFjP1iVNnfzuosOl/bhnbR5X8opZ4f7SJ1HqVNvjbF7Cppx7p4GdlRRdmIVR4kmwHvOPLg38Djqyep7Oohc/Uljb8LA/piqWY2K2d+Q0ccF7soJcjkWY3a3lc2HpibtjYFxfG9OMwpm3uwif2haef5RA7KPk+grGwHJybuGPiQFI8gfPD21YVf7QmcqlFDT/AFppdXosY4n8TKPfgQM3L7dSU9SlGwMkM7WUDnG5+sPum3eHt6cSbevLK2a0Ec5CUQkRla/BmDDXq+9YBQPBvM2g/wBn7Z7tKqWqcd2FdCfvvzPsQH8YwVb+Myj+T09K2kNPMDrYcIlUgM9/HvgemrGr3B6BW73M2r8+eWUXWdZ+0Q8ihQqI2HUAaRY9RjprthspjlqDNNVQRx1LQ91A6KbKwGoIxAs3DV4HibY8UWXLlG0cSqCKeUgRseIKSrpuD1Ak4ezE3lVSjZhm9BPL2DVMuuBm4WcElGB+0O4448dOL6TKLdhC8RkyfNJNa8RaQWPgD2elkJ8SD6Yi93Z/2hWyU+ZU0dQyKxMki6ZUKkKVZksXFz9a5BHPHdV0NTRVVJVzQCGVJUiqXh4Q1MbkKJe7wVuNmUgXJU24cJXYGkvnuav9lyPxOT/lxIKbf7ENk1TDWUZbse0BUHj2Tg3CE9UYXAJ48CDfgS1a6jp87y1b3CTIHRrd6JxcXHmpup8RcdcAO9PPZa+tTK6XiFcdqRyL9b/djB4/ev1Awzcsp46GiRWbTHTxd5uXBFuzepsTi9EjNjM8myTM2gqe7GWCTjpb6sq+gOq/VSR6NPebu8XMog8ZC1EanQ3Rxz0MfC/JuhJ6E4U+zdHJnOcmV1uhk7aW/JY1I0p7gqAeuLFTzqilnIVVBLE8AAOJJ8gMVUU+qKdo3ZHUqykqyngQQbEHzBx8xia23z8VtdNOihVdrKLWJVQFDN94gXPrbpiEGNAb7I7ramsEcrARwOb6ie8y9So8+hPrxxYTLaBYY1jUAKoAAHQAWGIjP80GXZW0iKPmYVWMefdRAfaRf24RE+9fM2N/lTL5KqKPguDs9GXv7WI0MJZh2gmHZjqQVYP7B3T7sIcHEhVZhUVsy9rI80jlUUuxJuTYAX5C55DD92P3S0lEFkkHbzix1uO6p+4nIceRNz6Yug1unyKSly5RMpR5HaXSeYDBQt/A2W9vPA5tlJJndQKOiYGGnOqac37PWQQoBH0rC44c7k8hfHw33bZyxuKKJiqlA8xHNtRNkv8AZsLnxuPbN0ySZZlVNBRR9pV1NiLAHvsoZ5Gv9VFIXjw+jfF0i2zzdHXUyl9KSoObRNy6XKsFPuvidzfdRUxZTqMjvLG3atThiURbEMFXkZBzJHgQPOM3lZhLHHFSy1z1M12kqApHZoTp0INIHFbMbHlccBh05bnq/IIqqZtKmCOR2PS6KT7b9PPEla9jq4Q19LIeSzxk+moA/A4tbr44qLmdWrzyyRroVpHdF+yCxIHsFhi11HUa445L/TRW/EoP64L2VWdqqcJW1KLyWeUD01tbEVfEvtawNdVW5dvLb8bYINgN209bLHJIhSluGZ2Fu0AP0UHM35auQF/TD5XAsJR37KPxKL/KMfa2M08sbLYJClyuEhv/ANnKhpY6wd+BUEZAH9EdRNz5MW5+IA8MPAnpgU3mbVR0NDI0gV2kBjjjYXDsw6jqqjifd1GMf4SD3c7dvltTq4tA9hMniPtD7y9PHiOuLA7TZBT5vQ6QwZXUPDKvHSbcGHl0I8Ljnyq1luXPPMkMS6nkYKoHUnh7vHwxZDPI2yfI2WlsXgjUaz9p2AeW3iC5YD08Mb8umYTFXU1MkT0Uy658uMjxSqblEjI7RCeqCwZTzBW3Xg0syoMqzmliq55UhkKhXkEioysPpIwfgbE8LjkRY2wJbjPk0proaji88ViWNtUfe7Qar3vdgSfK/TEPtBubrIpR8lUVMEjWjkRlJAPLX4W6sO7w6csV/VBY82V0kZjGc1Tx8jEjLKhHhp7Fkt5YldkM/pu3zGopu3+djM4aWEqupFctZxcWJN7G3UcbY97I7p6TLk+UVzJLIg1Mz/0MXoG+kfvN7AMQm1e/tLvFSU6yxkFS819LA8DaMWOkjhxIv4DF2UvuS2eHydqyQapp3bvHnpB4+99RPjw8Ma377RdjSJTIe/UNdrf2aEE/ifSP4WxB7p97ARlo6oRxxHuwuossZv8AQa5JsSeDE3vz4G4Zu2mxsGZQGKUaXFzFIB3o2/VT1Xr6gEVUQ+6fZmOky+N1ZXeoCySOpuDccEB8FHD11YK66iWaOSNxdXVlYeIYEH4HCP2Q2qnyOqairlPYFuPXRflLGfrIeoH5ggvSGYOodGDKygqym4IPEEHqCMV+1FSM9yh6Wolgk+lG5W/iOjehBB9uOEHDm3+7NLpirVsGuIZB9rgWRh4kWYHyt4YTIwwH7vMzAzbPpKPrimY+hKn+a2EDfD0yRflmy7pzaOKVfbC2tf8ACq+/CLOKER7uqftM0pAf7ZW/Dd/8uLQDFVNkM1+TV1POeUcqFv3b2b/CTh+7wd4cWXR2FpKhh83Hfl997cl8Op6dSLNQK2w3e1GY51Np7kOiLVKRyHZqLKPrG4PkOpwW7UbuHqypWuniCIEVFA0AAAclKkk2uSSengMIDMdoZ552qJJXMrH6YNiPAC1rAdAMe5Nqatl0tVTleVjM9v5sOAYbQ0eW5U2iIfLqsczKQYoj4lF4M33ST5+GBDOdqqqqJ7eeRwfqarIPCyCyi3pg32D3ONVxCeqdoonF0RLa2HRiWBCqenAk8+HUrm3BUZHdnqFPmUPw0DGd+lhExRFmCqCWYgADmSeAA8ycWD2p2tGU5dBESHquxREXwKoFLn7qkcPE+3HvLd3tPldNLPDGZ6mOKR1eQXNwpICqOC8unHzwgc3zeWplaaZy7ueJPwA6ADoBwwz7SQ2Sokqswp45z3ZZlD3+tc3t/Ee7f72LSqgUBQAAAAAOAA6D0xUKlqmjdXQ2ZGDKfAggg+8YthkucrVU0U6fRlRW9CRxX2NcezBey7xzxrHkY3iSZtire9TaiWszCXtAyLCzRRxtwKgHiSPtMe8fLSOmLSYrpv6nhbMwsaAOsS9qw+sx4qCPFUtx66h4DGZ2qid0GaLDmsGqPX2l4gbcUL8NY9OR+6WxYXa3ZwV1JLTFynaAWYdCCGW46rcC464rXu92gioswiqJ1ZkTV9HmpZSuqx52ueGHBnG/ykimRIY3nj+vIO7a/RFYXYjrew8L43ZsgiHy/wDZ3Gg9tVnWRw7NBpB8yxuw8u7gQmnzPZ6fRq+bYnTe7QS+YB5MOo4MPTmwJf2g6QSqqwzFCe850ggeIW5J94wbUuf0NdAXEkEsIsza9NkI4gsr/RI8wMGeU5i4IoU+cZ6y6tbRA8GYCOBfPgAGPoGODXJdwNMin5VO8shXlH3FS97Nxux8r2Btyx9dud9kMKmLLysslrdrb5uP90fXP+H15YT9BtjVw1RqlmftibszG+vyYHgV8uQ6Ww5vZdG2OxM+XTmOUXRr9nIB3ZAPyYdV6eYsSzN029G4Sjq2uwssMjcz0EbHx8D7PDE1k+01HtBSGmnAjntcx34gj+shJ528OY4g3HEjVLu/y3LnDZhWRuwNwl7cv92pLn2+7FzOKHT+0DnERFPAEUzcZC/1kTiNN/B2ubfc88HO7LLjDlVKrE3Mes36ayXA9AGHDCc2uqaPNMxT5NI6GQxxtJNwR+S3W5uhC9DYNbofpWGipgiqiiyqoUeQAsB7hgzDCB34bU9vVimQ9ynuD5yNbV+EWX11YW2Gtv42bSKaKqUgNNdXXqxUCz29O6fRfHCpGGA7NwOZB4KqlbiAwkA8VddDfyD8WFXtZkJo6yanPKNyFPip4ofapHxxMbq8++S5lExNkkvE/o9rf4guGXthkuW1uaQiepRJFS0kV7drxvGpfkp4tcX1EFbYkXW73drLmLiR7x0ynvPbi/iqfq3IeZ4YPtp9yCVDtJBUSLIeYmJkU2Fvp/THAW+thnQUqxqEjUIqgBVAsAByAHK2Pa4zyVfJNxWYg2/7OfPtTx96XxL7M7ipe2V614uyUglIyWL2+qSVAAPXmbe/Drbnjhzqv7CmmmAuY4nex66VJt8MPNTpW30RYWHIeHkPDHsHFR6rPJ3mMzSuZSb69RDewg3A8hywZ7N7562nssxFTH/vODj0kHH8QbDkCwRxXLexseKKsLxraCe7xgclP1k9ATceTDww28g3sUFUADJ2Eh+pNZfc/wBE+8HywNb+M3hNLDCrK0hk1gAglVCsLm3K5YW8bHFJUSF8PvcVmXa0Dwk8YZTb91xqH+IPhCYZW4jM2StliH0ZYST6oQQfcze/BSfNrY2PQY+Yxu3jiSZBxUnbaSc19SalSkxlYsp6ce6B4rp02PUWxbYjAJvT3cLmMPaRACqjB0H+0A49m3+U9D5E4x1yVaL4ldmNnZK6pjp4ubni3RFH0nPkB+g64em7rdJFTU7NWRpLNMtnVgGWNTx0D73iw6jhyuSTZXd/S5c8z06sDLb6RvoUfUUnjpvx43PLjwGN6MRdfudy6aBIuy7NkQKJozZzbq31WJ5m4Pswk9vt3U+WOLntYH+jKBYfuuOOlvbY9OtrQFrY+NRSJKpSRVdWFmVgCCPAg8DjPXRU/oMvknkWOFGkkY2VVFyf/Tzx982yCopTpqIZIj01qQD6HkfYcWn2f2QpaIN8lhWPWbseJY8eWpiTpHQcsSVRAsilJEDoeasAQfUHgcPyoxTiOUqQVJBHIg2I9DjcULOwVQWZuQAJJPkBxJxYXaHcbRTsGhLUpJ7wTvIR1srfRPobeWCbZjYSky9bU8Q1270rcZG/i6DyWww/JYqla2HBuv3tlNNLXOdPBYpmP0fBHPh4N068OIZOfbuqCscSTwLrBuXQlC/k+m2oevHzxHnc9l3yjtux8LRX+aBHXT5+F7eWKeX4sC+/+SA09PcXnLHs2B5JYa7+IJ028/bhH4slvG3apXwqYrJPEumP7JXn2ZHQeB6X8MV2raCSCVopUZJENmVhYg/9cb9QcUqr5Rk3BHAjiD4EYYke56aqgWognDPIodknBDXIue8L34+IGOzdtu2MpWoqF7vNEI5+DMPDwHtOHPSUgQWxb9LCKo87znJu7LG7wjhaQGSMD7sinu+lwPLBZk2/umewqYZIj1ZCJF/Rh7jholR1xDZlsXRT/wBLSwsT10AN+JbN8cW32sRkO9bLGF/lSj95ZAfdpwK7w96tHJRTQU0hlklXTcKwVQSNVywH1bjgDzxJ1+4+gkvo7aE/de4HscN+eIKo/Z8W/wA3WMF+9ECfg4/LFs+hyS+G7sduPEsKzVsjrrAKxR2BAPEamIPHyA4eOJvJNw9PFIHnmefSQQgUIpty1cWJHlcYZoHC2DdJObQ7h+bUc3/Dm/R1H5jC4z3YmspOM8DhR9dRqT8S3A9tsWmZcacYuUp5hs7jNl5O2atcFYwjRx3+uWIuR90AEX8T5HDVq9laWRg0lNA7c7tEhPvtiTjUKoAAAHAAcAMXNT03DHx1Hpj2+MBwpNY0zYzGYyWIMeLYzGYkw88bIxmMwpmPFsZjMCYRjbcsZjMKYoxq+NYzEmXwP51sVS1c0U88QaSI908tQ6K/2gDxAP5Eg5jMCTKQAcALY2RjMZhTAMeNWN4zEmi/HG2bGYzEGDjc4+JPPGYzDUxlx4fG8ZiTG5Y8EXxmMxJto8bEeN4zEn//2Q=="/>
          <p:cNvSpPr>
            <a:spLocks noChangeAspect="1" noChangeArrowheads="1"/>
          </p:cNvSpPr>
          <p:nvPr/>
        </p:nvSpPr>
        <p:spPr bwMode="auto">
          <a:xfrm>
            <a:off x="155575" y="-1050925"/>
            <a:ext cx="2085975" cy="2190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data:image/jpeg;base64,/9j/4AAQSkZJRgABAQAAAQABAAD/2wCEAAkGBxQQEhQUEBQUFBQUFRUUFRQUFBQVFxQUFBQWFhQUFBUYHCggGBwlHBQUITEhJSosLi4uFx8zODMsNygtLiwBCgoKDg0OGhAQGiwcHCQsLCwsLCwsLCwsLCwsLCwsLCwsLCwsLCwsLCwsLCwsLCwsLCwsLCwsLCwsLCwsLCwsLP/AABEIANUA7QMBIgACEQEDEQH/xAAcAAACAgMBAQAAAAAAAAAAAAAAAQYHAgQFAwj/xABMEAACAQMBBAcDCAcECQMFAAABAgMABBESBQYhMQcTQVFhcYEikaEUIzJSYnKCkjNCc6KxsrMkNMHRFSVDU1RjdJPCFjWjF0Rkg/H/xAAXAQEBAQEAAAAAAAAAAAAAAAAAAQID/8QAHREBAQEBAAIDAQAAAAAAAAAAAAERITFhAhJRQf/aAAwDAQACEQMRAD8AsGlRRRRSp0qApUUVAqKKKAoopVoFKnSoCiilVBSzWlt3aQtbeWZuPVoSB9ZuSL6sQPWoH0UbbeSS4ilYsz/2gE9rk4l9+U4eFQWTRRSoCiilUBSp0qB0qKVAUUUqApU6VUFFFFQbtFFFAqKKDUCooooEaVOlQFFFFUKiiiqFRXI2lvPaW5IluI1Yc1B1sPNUya89jb12l45jgl1OBnSyOhIHPTrAz6VRGOmG/wBMMMIP6RzIw71jGBnw1OD+GoXuBdGPaFuc4DMY28Q6MoHvK+6u10wk/K4fq/JxjzMsmr+C1Ft2kLXlsF5/KIfhIpPwBqTyV9CUq0Nq7bt7XT8olSPVnSGzk45kAAnHjWNlt62nOIriJz9UONX5TxoOjSooqIVFFKiiiiiiFRRRRSoooqgpUUUG9RRQagVI06RoClRRUCNFBpUEV393t+QIqxBWnkBK6uIRRwLsO3jwA8D3VXS72bRRVnM76JHdV1KhRmTSWAXTgD2xyx29xrX3+vDLtC4yc6XESjuVAFAHm2o/iqd70bsaNjpHj27VVnJx+sATP8Hf3CrvNHQ3G3xF+DHKAs6LqOn6LrkAsvcckZHjW1v7ts2do7ocSSERRnuZgSWHiFDHzAqotzdoG3vbdweHWKjeKSHQ2fRs+gqa9MzN/ZVGdPz7HHeOqAPuLe+rbwkVia9La4aJleMlXRgysOxgcg1hisNY7x76mmLD6UG+UQ2N2o9mSMg+BdVkUfCT3Vy+jGx6y+EjfQt0eVj2A4KLn8xP4aldtZfLNgqANTJEzJj68EjcB5hSPWsN29nfI9j3E5XEk0EspP2NDCFc92Dn8Zq+LRW229qtdzyTuT7bEqD+qmfYQd2B8c99aVYgjvFGod499QXZ0b7aN1aAOcyQHq2J5suMox9OH4aW+++K2AEcYDzuNQDZ0opOA744nODgDu7KjHQw+ZrkA5BjjJx3hyB/MaiW91+bi9uHJ/2rIvHkkZ6tcei59TVqR0zvrtE/PdadCuFIEcfVhmBIQjGTkKx554c6sncvecbQiJICzRkCRBy4/Rde3BwfIg1wdk7s69iMmPnJgbpe8sMGIeqKo/EaifRnemO/iAPCUPGw7wULjh5otPR7XZSooqKKVFFAUqKKqCiiiit6lTooFQaKKgxopkUqgVcfe/8AuN3/ANPN/TauxXI3v/uN3/0039NqDW3DmWTZ9uQAdKdW3AZyhKnPuz61BthbBdNsmFixjgZpxksQYxgw8z9Z4x6GtPo63sWydopyRBIc6ufVyctWPqkYB8h41Z7XtojG5M0I1xqnWdYmCiszDHHjxY1rO6Deq9EFncScARE4X77DSg/MwqF9DL+zdAnJzDzOeGJa5XSLvkl4Bb23GFWDNIQR1jLnAUH9UZzntOOwcdDo12yLW7Ac4jmHVMTyDZzGx9eH4qTyVdtYlB3D3Csq8rmdY0Z3IVEUsxPIKoySfQUFWSq1xt4oCdCzKSoJC6YYlLZA4YLL8aw2ghg22kbE9U8sREZJKaJUAxoPDAbPDHZW50Xqbi8u7tgeOrGewzyFyPQLj1rHpXiMNza3SDJHD8UDiRAfPU3up4wWOLCL/dRf9tP8qPkcf+7j/Iv+VZWtysqLJGco6hlPeGGRXrUsNV50sy9THb9STEzPJkxnqyVCjmVxniRUl3bhgntLeXqoSWiTUTEhOsDS+eHPUDVadJ22Bc3ehDlLdTHkcjITmUj1Cr+E1vdHe+KWq/J7k6YixZJOPsM3Eq32SeOewk+iTSntrZcw2stukkqxTOkiqskgVYT7UigA4AGiQADwqY77LFbWM8kaRxvpCxsiKjK7sFGllGQeJ5V02Ns7pd9ZGerjdBIJE0hHKliTnH6v7xqr+kbelbx1igOYYiTq5CSTBGofZAJAPbk+FM5gtfZDE28BJJJhiJJOSSY1ySe01tVq7I/u8H7GL+mtbVW+UgpU6VRRSp0qqCiiiiuhSp0VRzdu7Zis0WSckI0ix5AzpLBiCRzx7J5VuW1wkqh42V0YZDKQwI8CKg/TI/8AZIR33Kn3Qzf51WuxdvXFm2q3kZc815o33kPA+fOoPoVjgEngBxJPIDvNQDefpJjhJSzCzP2ynPVD7uOMnpgeJqA7c3rur0aZ5Do/3aDQh+8B9L1zUr6L914p1a5uEEgDaI0YZXIALOV5HmAM9x8KmDxsulOYEddDE654lCyH0yWFSq83ghv9m3jQE5W2m1xtwdMxtjIHZw5jhUpe3TTgomjHIqunHlyxUD25suwSQm2lRJnDRNbQOuLlZBhoCoyIy2cBuABweygrLZWyZrp9FvE8jdukcFHezHgvqalMPRdeEZLW6HuMjk+ulCPjWptnbN9CvViN7CEZxHCjRL5tLzc+OeNc7Zm9l3A2qO4kbvWR2lVvMMT8MGnkem3d0LqzGqWPUg5yREui/e4Ar5kYrg19B7s7YW+tkmAALZV05hXXgy8eY7fIitGTcWwZy5txk8cK8ip6IrAD3VcorLYu+O0VIjhkeY9kbR9cceg1Y9aW9W9N7Pm3utMegjXGi6ctgEB/aOeYOM1dFhs+K3XTBGkS9yKFz4nHP1qjN+znaF1+1x7kUf4Uosnoqs+rsQ+OMsjv6KerX+Qn1r16T7HrbB2xkwsko8tWh/3XY+lbPR5n/R1vk54P7utfArY30/uF3+wk/lNPkRU+6+9V5bYgtdMgdgEjddWHY8k9oYyTyzivbbO+W0SSkztAeIKLH1Te8jV7jXK3UOL21/bxfFwKvi/sIp10zxpIvc6hseWeXpS7g+ca7uwt0Lq8GqKPCdkkpKIfunBLeYBFWsm4tgHD/JxkcdJeQp6oWwfKurtjacdnC0svBEAAAHEk8FRR3nlUFVz9F92BlWt3PcHcH0LIB8ai21dlzWraLiNo27NQ4MO9WHBvQ1L7zpRuWb5qKBF7mDyH1bUo+FdDZe+TbQXqrqxNxGxwTbozAHvw2cEd4YGgnNhcLHawvIyoiwREsxCqPm15k1wrvpEsozhWkkx2xxnHoWK59K41vuz/AKQb+03oKRkpHbQshaJU9lVcHgHAGDwJznjXSm6MrQrhWnVvra1PvBXHuxSpHT2RvnZ3TaEl0ueSyjQWPcpPAnwBrvmqF3o3fksJurkwysNUbgYDrnjw7COGR4jvrbsN+L2GMRrKGA4AyKrsB3ajxI881eUXaxwMngBzJ4AeZrytbpJV1ROrrkjUhDDIOCARwPEVQu1NuXF1+nmdx9UnCfkXC/CrX6Mh/q6L7839Vh/hQSmigU6iuhSp0VtFb9NEvzdqne8jflVQP5zVWYq/9491ob9ojOXxFrwqEKG16c6jjP6vZjnW7szY1vajFvDHH4hfaPm54n1NZxXzo6EcCCPMEVYnRfvTHCptbhggLF4nY4XLY1Ix7OWQT3kd1WRtnZMN5GY7hA6nkeTKfrI3NTVZ7U6K5lY/JZY5E7BKSjjzIUhvPhScE423u5aXg1T6iOeoXEgXzxq0fCoI2yLC1u4Pkly00omj0wAK4J1DCmZcKnrk+FYWXRVcMfnpII1+yWkb0GAPjUpud1rfZ1lcvACZlt5WE74MgYISCmOCcR2U9jjbydIN5bko1otuewzFpAfIrpVvQmoDtHaUt7KpYIzk4VYoo0JJ7MIMsfPNWfux0gwXEax3pWOXkWYfNSfazyU94PDuqWWstsoLRG3AxktGYgMd5K0+tNcrcHYj2VoEl4SOxldc50FgoCZHaAoz4k1IsVXm9fSUseY7HEjcjMeMY/Zj9c+PLzqsrzaMsz9ZLI7vz1Fjkfd+r5DFXR9IV8/b5n+33f7eT4NipBu10jzQYS6zPH9bh1q+p4P68fGont29FxczTKCFlkdwGxkBjnBx21KLY6J7vrLHR2xSuno2JB/OfdXv0nXfV7PlAODK0cY8QXDMPyq1Q7oj2p1dy8LHAnTK8f8AaR5IHmVL+4V6dMG1dc0Vup4RKXcf8yT6IPiFGfx1akRDdw/2u2/6iD+qtfQxr5x2VciGeGRgSI5Y5CBjJCOGIGe/FTDeXpHmnylqDBH2tkGVvUcEHlx8afwW6BUM6VrJpbIMmSIZFkYD6mlkJ9NYPlmqktL+WKTrI5HWTOdYY6iftH9b1qzN1ukZJcR32lGPATAYjb9oP1PPl5VM0V1sjaptm1LFBIeH6aISYx9XiMVOtl9J7kqj2obOABAxBJ7ljIOfLNd7aO6GzHPWOI488TonEaHPHONWB6YqP7W3jstnRumykRp2Ur1wy4Qd/WNkue4Dh39xmq2LTo6juGaeS4b5yR5NEaqDGWYsY2clvaUkg8BxFTDZGwkthhJJ2/aTyOPy50/ColtHdu6hCXOy5GVpI0aaEMPbcoC0iq/ssSeYPHniuHfb47UAKOrRHkWFsVb3sCPUCngdDphvlJghHF11yN9kMAqj1wx9B31W+am27e5M983XXTPHGx1FnyZZfFdXIfaPoDVn7K2RDapot41Qdpxlm8WY8WPnQfPYq6ujX/26H7039eSsN49xLe6y0YEEvPUg9hj9tOXqMGujufst7S0jhlKlkaTipJGGkZhgkDsahXZoooqjo0U6VbRhLKqjLMqjvYgfxrlXW9VlH9O6hyOxXDn3Jmtm+2JbT8ZoIZD3tGpPvxmuPddH1hJx6pkP/LkdfgSR8KnR5T9ItgvKR3+7E/8AFgK503SlajgkNw/pGuf3yfhWU/RXan6Es6+Zjb/xFaP/ANLnjYPb3hRh9E9WVYHwZX4VOq3ot9Lub+7bMlYdjSMVHvKAfGntI7TnglFxFawwGN+tUM7SmPSdYQhiurTnBPbTi2XtmD6F1BOO6bOfeUz+9T2htbaCQyrd2cfVmN1eeKZdMaspBdkJLEDOTjuoIhFszY0/0bq5gJ/VlC4HroI/eraXo3gn42t/FJ5ojfyvw91c632ZsmL9PezTkdkELIp9WU/xroQbwbHt8dTZSykcmlCN/Uc491Mg8Lnotux9CS3ceLSKfdoI+Nc646PL9OUIf7ksZ/mIqSS9K4AxHaYA4DVLjA8lSufcdKlyf0cMCeet/wDyFM9iKXm7t3D+ktp18erZh+ZQRXMYYODwI5g8CPMVKbvpCv5OUwj8I40HxIJ+NcHaO1JrggzyySkctbFseQ5CoPC1naJ1eMlWRgykdjA5Bovbp5pHkkYs8jFmY9pPPy8q81GTgdtJhjgeGOBFBlFEznCKzHuUFj7hXYst0L2bGi2lwe1wIx/8hFeeyN5bq0Gm3mZFznThWU558GBqSWXSjdL+mjhlHgGjPvBI+FB4W/Rlet9IwJ96Rifcqn+NdS36KH/2l0o8EiY/EsP4Vv2vSpAf0sEqeKMjj46TXUXfzZ8w0vK6A8wySr+8g4e+mI4svRzY23tXN06j7TQxA+8E/GtSU7Ct/wBV5z9kzPn1JVa6Um62yrskwTgOeZjuAxz4rJqNaF30VPzhuVI7BJGR+8pP8KitoW22I1D28qSxMoeOMlCVjYZRCHUcQpA+keVeEm/19a8LyzAxzbEkQ/MdSn0r2XpKggjjiEUjvHGkZJKIpZFCnByTjI7q8X312jccLayKg9pill4eZCr8KtRuW3Sjbt+khmTxXQ4/mB+Fde137sZP9to/aI6/HGPjVfXO6W0rpy8luFJ7f7PEPVUI9+M1s2/Rndt9N4E/EzH3Bf8AGmri0bLaMM4zDLHJ9x1b4A1skVXdn0WgHMtyT+yj0kfiYn+FS3Y+7622NM1y+OySdmX8vKiOvRTooro0U6VdERbfveWTZywPGqOHdg6tkZVVB9kjkePPjW7u5vXb3w+abTJ2xPgOPL6w8R8KiPTS/s2o8Zj7hGP8aq4NjBHDHb3eNZ+3R9GbZ2zBZrquZFQdgPFm8FQcWqrd4+kW4uW6uyDQoTgFfamk930fJePj2VBnkLHLEk95JJ95q2eiLY6LA1yQDJIzIpxxREwCB3EtnPgBTyI9aXG3IgHAumUccSIJMjuKNl/8a7T75i9sb2GZOpuVtpspxAcBDkqG4gjtU/8A8mW0t47S2JE1xEjDmmsF/wAi5b4VD9pbyWW0LiGOCJmuOsXqbh00qjA5GsZDOnDipHHwp3wNHdno7jESz7RYqGGRDq6sKDy6x85z4AjHfUqsd39ly5WGG1k4YOllkYeuosPOoRvNuXtOZzJKy3Rzw0OBgdyxsFC+QqHXVjPauOtjlgcHKllaM8O1G4Z8xU2L1Nd7OjZ48yWOZE5mEnLqPsE/THgePnVeupBIYEEHBBGCD3EHlV97ibXa8s45JDmRSY3P1mTHteZUqfMmupc7KglcSSQxO68naNGYeTEZq34/hqlt2dx7m9w2Opi/3sgPtfcTgW8+A8a4O1bTqJ5Ys6uqkkj1Yxq0OVzjszivpOvnTeX++XX/AFE/9VqlmDvdFuyBcXmthlLdet//AGE4iB9dTfgrHpR2SLe9LqMJcL1o8HzpkA9QG/HU06IbPRZvIRxlmbB+zGAo/e114dMdnqtoZQOMcuknuSRDn95EpZxFWbMszPNHECAZHVATyBdgMn310t5d1p7BvnV1Rk4WVeKN3A/VPgfTNYbnjN9a/t4/gwNX9NGGBVgGUjBVgCCO4g86ZwfNJqX7rbgz3eHmzBCf1iPbcfYQ8h9o+41aFjupZwP1kVvGH5gnLaT9gMSF9K5/SNt57O1zEcSyt1at9QYLMw8cDA8TUVoXnRvYYCl5I2I5mVcnx0uMe6olvHu1ebLXrIJ5DAP143dCmeWtAcY5ceXlUVS1luCWVJZm/WYI8pz9ogE++pfuzZ7Vi9hLeR4HGl4LjCxsh4EYkIKcO0e40E3v9tWuzYYmdVDvGpVI0XrHOkZY8sDPaTUSn6V5CT1dvGB2apGc+uAK62wodmySGS4mjmuWwCtwwAiK8BFGjAKQuMA8c4z21MprCGVNLRxOh7CiMvpwxTqI/upvvDekI+IZ+xCcq/7NjzP2Tx86lJqmukXdtLKVHgBEUuSFyTodSMqCeOMEEetLY3SHdW66H0zqBhet1al8NYOSPPPnTdFxSOFBZiFUDJJIAAHaSeVeNjexzoHhcOhJAZeRIODj1FUbt7eW4vT8+/sg5Ea+yg/D2nxOTVpdGg/1dD4tN/Xk/wAqCT06KKDpUUUV1RVXTU/ztqOwRyk/iZB/4moZs3dy6uBqgt5XX62nSp8mbAPvq/p9mxSSLJJGjyIMIzKGKgnPs55ca2iaz9V186bX2Bc2mDcwvGG4AnSVJ7tSkgHwzUj6Pt8xY6obgEwOdQZRkxvgAnHapwM47quK6tklRklVXRhhlYAgjxBqC7S6K7d2JglkhB/UIEijyyQ3vJqdg61zvNsuZcyy27qf1Xj1H8hXNRY3+zXuE+QQGN0YMbtUKQ268cyPGTgrjP0gBx510rHoqgUgzTSSj6qgRA+ZyT7iK7W8+z4rbZl1HBGsadRJ7KjGTjmTzJ8TT3giO8OyNsnitw9xGeIa3kWLI7yilT7i1Rq13N2hcOA0MgycGSdtIXvJLHUfQGtbd/eu5seEL5Tticak9BzX0IqXRdLTY9u1UnvWYge4of405+ifbu7GSyt0gjOrTks3a7scs2OzjyHYAKxfeK0DlDcwBwcFTKgIPcePOqm3i6Qbm7UouIIyMMsZJZu8NIeOPAY9aiIq/YfTKMGAKkEHkQcg+RFfPu+Cab67H/5Ep97k/wCNZ7t3F6hzYdeePERKzpn7QwV99Ybx2V0sjTXkTxtMxbUyaVZuZAxwHlUtlVb3RwQdnW+O6TPmJXzWr0qnGzpM9skIHn1in+ANPosu+s2ei9sUkkZ9W6wfCQVodMN5otI4u2WUHH2YlJJ/MU99X5JFfbhx6toWo/5mfyozf4VfRPfy76+f924rpJFuLSF5DGWwwiZ1BKlTnHM4bl5Vht7a93M2Lx5c/wC7kBjHpHgD4VneGL8ivY2bSskbN9VXUn3A5rj76bvfL7cxghZEbXEx5awCCreBBI9x7KoeJipDKSpByCvAgjkQRyNWHsDpPeNQl5GZccpE0hz99TgE+Ix5U5RGV2ZtCyfCR3UTf8oSFT6x5VqnG7G0tsOVEkKOna9yOobs7V4n8hr3m6U7YD2Ip2PcQij1Oo/wNQreXf66uwyqeojwfYjY6m+9JwJ8hgUHb2BsPZVy7F55GlLMWhkdYQG1HUEwMsM9zVPtm7EtrRcwxxxgfrZ/8mNcfbu41veIrAdTNoX5xF4N7I/SJybz4HxqE3nRrerwQxSqOWH0/uuBj308DLpN3jS6kSKAhkhLEuOTSNgeye0AA8e0nwqEVP8AZHRjMzZunSJB2RnW7eAONK+fHyqwLTdy0ijEa28RUfWRXZvFmYEk1MVQFXX0aH/V0Pg0w/8Ankrz2x0e2k+TGpt274vo+sZ4e7FdTdTY5srZYGcOVZzqAIBDuWHA8udWJXYpU6VB06KKK6oVFFFAqVM0qgK4W/P/ALfd/sX/AIV3a4O/Zxs+6/ZH4kCpfAqTcndRtoysCSkUeDI4HHjnCJnhqOD5D0zYr7i7NLfJwjCUR9ZkSvr0atOs5OOfhXQ6OdniHZ8BA4yqZmPeXORnyXSPSoHsfekS7c67UNErNbJxH6I+zFjzdVb8Rpk5F1yd9tzn2cwZSZIHOFc4DK2CdEgHDOASCOBweVa24+wvl12kbfo1Bkl+4uPZz9olR5E91XHvxs35RYXCYyRGZF+/F7a/y49ahvQrCMXT9vzKjwHzhPv4e6pJ3BZaAAAKAAOAAGAB3ACtTa2zY7qJ4ZhqRwR909jL3EHiDW5RWrBVvRLcGG4urRzxGTj7cDmOTHnkflrW6Qc321IbVDwQJESP1WkPWSt6Jo/LXmbj5LvAxJwrXGlu7FxGOJ/FID6VjuPN8r2y8545NxMv3SDGnuWRR6VmdwWvZ2iQoscShUQaVUdgH8T40r6zjnRo5lDowIIIB5jGR3HxrYpGrYPnTb+y2tLiWBuPVtgN9ZDxRvVSPXNd3czcl7/5x2MUAJGsAFpCOBEYPDgebHy48cb/AEvW39tiK8WkgQY72Ekij35A9KtPZNgttDFCnKNFTzIHEnxJyfWsSFRGTo0smUojSiRcZfrAxBIyNSY08fIVVu8mxpLKV4ZcEgZVhydDnS488Hh2EEVYG6W83WbWuVJ+buSyx8eGYBiLHmit6kVs9Mmzw1tHNj2o36sn7EiscfmVfeaWf1U8i+ivkP4UzRGOA8h/Cma1WYxpU6KilSp0qAooooOnSp0V1ZKkadKoFRTpUCrGWMMCGAYHmGAIPmDWVFFUHvnrgv7lFZkAlJVQSFCuA66QOGMMKsHfPeFRspJEAD3aIi4ABGpcynI5YAYZ7yKx6Td0nuwtxbLqlRdLoOckfMFe9lJPDtB8BVZy/KbhYbfq5W+Th0RBG5ZesfW2oYyDnA49gFc9zitndRJLm8t4i8jK0ilwXYgxr7UgYZwQVVh61LOlFvkUlsLP+zB1lL/J/mdZVowurRjVjUcZ5aj311+jjc57PNxcjTKylFj4Hq1YgksRw1HAGByGe/hn0t7JM1osyjLW7Fj39U+A/uIRj4Ka1dkFXjeW8/4q4/70n+dei713o/8Aup/+4x/jXGrKKMsQqjLMQqjvZjgD3ms7RZe0TFHshLm4jjmu7gYSWRFaQs5bS2ojPsxrw+6K3N7IorfZ6Xez0S3d+pPWQKI26uXmhK9mSvDwFRDf6++citFPzdjEkH3pQiiVvgF/Ce+pBsRjfbDuIBkvbk6R2kIwnQfBl9Kv6Id/6tvf+Km/Oaf/AKuvf+Km/NXDzTFZ2i0txrT/AEjbzTXY6+dHMcMsnF48RqyhT2Yds+ZqDtvZfcQbqbPIgtjB7QauDcXZJtLKJHGHbMsg7Qz8dJ8QNI9Kr/pB3NlimkuIFMkMjF2CDLRMxy2VHEqSScjlnj435cI7m31s4NnLd20EMcsqx9S6KFZJH4llPMFQHPmtcTcN5NpTvFevJcQLEzskjuV160CHGefFseRqLnaE1xFBaKC3VPIVRQWZjIQcFQM8Pa/Mat3cDdw2NuesA66UhpOR0gD2Y8jnjJJ8WNJ2+kSasaypVpSpU6VQKiiiqClRQag6dFFBroyKxp0GgVKnSoFRTNKgVPNKigVYugYEMAQQQQeIIIwQR3VlRQQbaHRfZyHMTSw+CsHX3OCfjXru9uHBYOZ3czNGCyalCqmASWxk5bx7Kmda204i8Mqjm0UijzZCB/Gs/WTq6+cJ7gyu0jfSkZpG+87Fm+JNWP0LynVdL2FYW9QZAf4iqzQ8B5CrS6GbMhbmY8mMcQ80DM386Vn4eVrobW6MreaVpI5HhDHJjVVKg9ujP0Qe6tzY/R7Z2zK5EkroQymVhgMDkHSoAOPHNS2ka19YgpZoooMQgySAMnmcDPvop0UCNKnSqBUjTNKilSp0jQFKnSNB06KKK6MFRRRRSop0qgVKnRQY0UGiqClTpUBSp0qg+cdvWXye5niPARyuo+7klD+UqfWrx3L2R8js4o2+mR1kn334kegwv4a521ty1uNoR3RI6sBWkTteSP8AR+hGM/c8alprPxmLaVI06K0MaKdKoFSp0UCpU6VQKkadFAqxNZUjQKlTpUV0qdFFdGBRSooopUUVAUqKKIVKiiqopUUVAUqKKUKiiioClSooA0jRRUCop0UGNKnRRWNFKigKRooqBUUUUH//2Q=="/>
          <p:cNvSpPr>
            <a:spLocks noChangeAspect="1" noChangeArrowheads="1"/>
          </p:cNvSpPr>
          <p:nvPr/>
        </p:nvSpPr>
        <p:spPr bwMode="auto">
          <a:xfrm>
            <a:off x="155575" y="-966788"/>
            <a:ext cx="2257425" cy="2028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6" name="AutoShape 6" descr="data:image/jpeg;base64,/9j/4AAQSkZJRgABAQAAAQABAAD/2wCEAAkGBxQQEhQUEBQUFBQUFRUUFRQUFBQVFxQUFBQWFhQUFBUYHCggGBwlHBQUITEhJSosLi4uFx8zODMsNygtLiwBCgoKDg0OGhAQGiwcHCQsLCwsLCwsLCwsLCwsLCwsLCwsLCwsLCwsLCwsLCwsLCwsLCwsLCwsLCwsLCwsLCwsLP/AABEIANUA7QMBIgACEQEDEQH/xAAcAAACAgMBAQAAAAAAAAAAAAAAAQYHAgQFAwj/xABMEAACAQMBBAcDCAcECQMFAAABAgMABBESBQYhMQcTQVFhcYEikaEUIzJSYnKCkjNCc6KxsrMkNMHRFSVDU1RjdJPCFjWjF0Rkg/H/xAAXAQEBAQEAAAAAAAAAAAAAAAAAAQID/8QAHREBAQEBAAIDAQAAAAAAAAAAAAERITFhAhJRQf/aAAwDAQACEQMRAD8AsGlRRRRSp0qApUUVAqKKKAoopVoFKnSoCiilVBSzWlt3aQtbeWZuPVoSB9ZuSL6sQPWoH0UbbeSS4ilYsz/2gE9rk4l9+U4eFQWTRRSoCiilUBSp0qB0qKVAUUUqApU6VUFFFFQbtFFFAqKKDUCooooEaVOlQFFFFUKiiiqFRXI2lvPaW5IluI1Yc1B1sPNUya89jb12l45jgl1OBnSyOhIHPTrAz6VRGOmG/wBMMMIP6RzIw71jGBnw1OD+GoXuBdGPaFuc4DMY28Q6MoHvK+6u10wk/K4fq/JxjzMsmr+C1Ft2kLXlsF5/KIfhIpPwBqTyV9CUq0Nq7bt7XT8olSPVnSGzk45kAAnHjWNlt62nOIriJz9UONX5TxoOjSooqIVFFKiiiiiiFRRRRSoooqgpUUUG9RRQagVI06RoClRRUCNFBpUEV393t+QIqxBWnkBK6uIRRwLsO3jwA8D3VXS72bRRVnM76JHdV1KhRmTSWAXTgD2xyx29xrX3+vDLtC4yc6XESjuVAFAHm2o/iqd70bsaNjpHj27VVnJx+sATP8Hf3CrvNHQ3G3xF+DHKAs6LqOn6LrkAsvcckZHjW1v7ts2do7ocSSERRnuZgSWHiFDHzAqotzdoG3vbdweHWKjeKSHQ2fRs+gqa9MzN/ZVGdPz7HHeOqAPuLe+rbwkVia9La4aJleMlXRgysOxgcg1hisNY7x76mmLD6UG+UQ2N2o9mSMg+BdVkUfCT3Vy+jGx6y+EjfQt0eVj2A4KLn8xP4aldtZfLNgqANTJEzJj68EjcB5hSPWsN29nfI9j3E5XEk0EspP2NDCFc92Dn8Zq+LRW229qtdzyTuT7bEqD+qmfYQd2B8c99aVYgjvFGod499QXZ0b7aN1aAOcyQHq2J5suMox9OH4aW+++K2AEcYDzuNQDZ0opOA744nODgDu7KjHQw+ZrkA5BjjJx3hyB/MaiW91+bi9uHJ/2rIvHkkZ6tcei59TVqR0zvrtE/PdadCuFIEcfVhmBIQjGTkKx554c6sncvecbQiJICzRkCRBy4/Rde3BwfIg1wdk7s69iMmPnJgbpe8sMGIeqKo/EaifRnemO/iAPCUPGw7wULjh5otPR7XZSooqKKVFFAUqKKqCiiiit6lTooFQaKKgxopkUqgVcfe/8AuN3/ANPN/TauxXI3v/uN3/0039NqDW3DmWTZ9uQAdKdW3AZyhKnPuz61BthbBdNsmFixjgZpxksQYxgw8z9Z4x6GtPo63sWydopyRBIc6ufVyctWPqkYB8h41Z7XtojG5M0I1xqnWdYmCiszDHHjxY1rO6Deq9EFncScARE4X77DSg/MwqF9DL+zdAnJzDzOeGJa5XSLvkl4Bb23GFWDNIQR1jLnAUH9UZzntOOwcdDo12yLW7Ac4jmHVMTyDZzGx9eH4qTyVdtYlB3D3Csq8rmdY0Z3IVEUsxPIKoySfQUFWSq1xt4oCdCzKSoJC6YYlLZA4YLL8aw2ghg22kbE9U8sREZJKaJUAxoPDAbPDHZW50Xqbi8u7tgeOrGewzyFyPQLj1rHpXiMNza3SDJHD8UDiRAfPU3up4wWOLCL/dRf9tP8qPkcf+7j/Iv+VZWtysqLJGco6hlPeGGRXrUsNV50sy9THb9STEzPJkxnqyVCjmVxniRUl3bhgntLeXqoSWiTUTEhOsDS+eHPUDVadJ22Bc3ehDlLdTHkcjITmUj1Cr+E1vdHe+KWq/J7k6YixZJOPsM3Eq32SeOewk+iTSntrZcw2stukkqxTOkiqskgVYT7UigA4AGiQADwqY77LFbWM8kaRxvpCxsiKjK7sFGllGQeJ5V02Ns7pd9ZGerjdBIJE0hHKliTnH6v7xqr+kbelbx1igOYYiTq5CSTBGofZAJAPbk+FM5gtfZDE28BJJJhiJJOSSY1ySe01tVq7I/u8H7GL+mtbVW+UgpU6VRRSp0qqCiiiiuhSp0VRzdu7Zis0WSckI0ix5AzpLBiCRzx7J5VuW1wkqh42V0YZDKQwI8CKg/TI/8AZIR33Kn3Qzf51WuxdvXFm2q3kZc815o33kPA+fOoPoVjgEngBxJPIDvNQDefpJjhJSzCzP2ynPVD7uOMnpgeJqA7c3rur0aZ5Do/3aDQh+8B9L1zUr6L914p1a5uEEgDaI0YZXIALOV5HmAM9x8KmDxsulOYEddDE654lCyH0yWFSq83ghv9m3jQE5W2m1xtwdMxtjIHZw5jhUpe3TTgomjHIqunHlyxUD25suwSQm2lRJnDRNbQOuLlZBhoCoyIy2cBuABweygrLZWyZrp9FvE8jdukcFHezHgvqalMPRdeEZLW6HuMjk+ulCPjWptnbN9CvViN7CEZxHCjRL5tLzc+OeNc7Zm9l3A2qO4kbvWR2lVvMMT8MGnkem3d0LqzGqWPUg5yREui/e4Ar5kYrg19B7s7YW+tkmAALZV05hXXgy8eY7fIitGTcWwZy5txk8cK8ip6IrAD3VcorLYu+O0VIjhkeY9kbR9cceg1Y9aW9W9N7Pm3utMegjXGi6ctgEB/aOeYOM1dFhs+K3XTBGkS9yKFz4nHP1qjN+znaF1+1x7kUf4Uosnoqs+rsQ+OMsjv6KerX+Qn1r16T7HrbB2xkwsko8tWh/3XY+lbPR5n/R1vk54P7utfArY30/uF3+wk/lNPkRU+6+9V5bYgtdMgdgEjddWHY8k9oYyTyzivbbO+W0SSkztAeIKLH1Te8jV7jXK3UOL21/bxfFwKvi/sIp10zxpIvc6hseWeXpS7g+ca7uwt0Lq8GqKPCdkkpKIfunBLeYBFWsm4tgHD/JxkcdJeQp6oWwfKurtjacdnC0svBEAAAHEk8FRR3nlUFVz9F92BlWt3PcHcH0LIB8ai21dlzWraLiNo27NQ4MO9WHBvQ1L7zpRuWb5qKBF7mDyH1bUo+FdDZe+TbQXqrqxNxGxwTbozAHvw2cEd4YGgnNhcLHawvIyoiwREsxCqPm15k1wrvpEsozhWkkx2xxnHoWK59K41vuz/AKQb+03oKRkpHbQshaJU9lVcHgHAGDwJznjXSm6MrQrhWnVvra1PvBXHuxSpHT2RvnZ3TaEl0ueSyjQWPcpPAnwBrvmqF3o3fksJurkwysNUbgYDrnjw7COGR4jvrbsN+L2GMRrKGA4AyKrsB3ajxI881eUXaxwMngBzJ4AeZrytbpJV1ROrrkjUhDDIOCARwPEVQu1NuXF1+nmdx9UnCfkXC/CrX6Mh/q6L7839Vh/hQSmigU6iuhSp0VtFb9NEvzdqne8jflVQP5zVWYq/9491ob9ojOXxFrwqEKG16c6jjP6vZjnW7szY1vajFvDHH4hfaPm54n1NZxXzo6EcCCPMEVYnRfvTHCptbhggLF4nY4XLY1Ix7OWQT3kd1WRtnZMN5GY7hA6nkeTKfrI3NTVZ7U6K5lY/JZY5E7BKSjjzIUhvPhScE423u5aXg1T6iOeoXEgXzxq0fCoI2yLC1u4Pkly00omj0wAK4J1DCmZcKnrk+FYWXRVcMfnpII1+yWkb0GAPjUpud1rfZ1lcvACZlt5WE74MgYISCmOCcR2U9jjbydIN5bko1otuewzFpAfIrpVvQmoDtHaUt7KpYIzk4VYoo0JJ7MIMsfPNWfux0gwXEax3pWOXkWYfNSfazyU94PDuqWWstsoLRG3AxktGYgMd5K0+tNcrcHYj2VoEl4SOxldc50FgoCZHaAoz4k1IsVXm9fSUseY7HEjcjMeMY/Zj9c+PLzqsrzaMsz9ZLI7vz1Fjkfd+r5DFXR9IV8/b5n+33f7eT4NipBu10jzQYS6zPH9bh1q+p4P68fGont29FxczTKCFlkdwGxkBjnBx21KLY6J7vrLHR2xSuno2JB/OfdXv0nXfV7PlAODK0cY8QXDMPyq1Q7oj2p1dy8LHAnTK8f8AaR5IHmVL+4V6dMG1dc0Vup4RKXcf8yT6IPiFGfx1akRDdw/2u2/6iD+qtfQxr5x2VciGeGRgSI5Y5CBjJCOGIGe/FTDeXpHmnylqDBH2tkGVvUcEHlx8afwW6BUM6VrJpbIMmSIZFkYD6mlkJ9NYPlmqktL+WKTrI5HWTOdYY6iftH9b1qzN1ukZJcR32lGPATAYjb9oP1PPl5VM0V1sjaptm1LFBIeH6aISYx9XiMVOtl9J7kqj2obOABAxBJ7ljIOfLNd7aO6GzHPWOI488TonEaHPHONWB6YqP7W3jstnRumykRp2Ur1wy4Qd/WNkue4Dh39xmq2LTo6juGaeS4b5yR5NEaqDGWYsY2clvaUkg8BxFTDZGwkthhJJ2/aTyOPy50/ColtHdu6hCXOy5GVpI0aaEMPbcoC0iq/ssSeYPHniuHfb47UAKOrRHkWFsVb3sCPUCngdDphvlJghHF11yN9kMAqj1wx9B31W+am27e5M983XXTPHGx1FnyZZfFdXIfaPoDVn7K2RDapot41Qdpxlm8WY8WPnQfPYq6ujX/26H7039eSsN49xLe6y0YEEvPUg9hj9tOXqMGujufst7S0jhlKlkaTipJGGkZhgkDsahXZoooqjo0U6VbRhLKqjLMqjvYgfxrlXW9VlH9O6hyOxXDn3Jmtm+2JbT8ZoIZD3tGpPvxmuPddH1hJx6pkP/LkdfgSR8KnR5T9ItgvKR3+7E/8AFgK503SlajgkNw/pGuf3yfhWU/RXan6Es6+Zjb/xFaP/ANLnjYPb3hRh9E9WVYHwZX4VOq3ot9Lub+7bMlYdjSMVHvKAfGntI7TnglFxFawwGN+tUM7SmPSdYQhiurTnBPbTi2XtmD6F1BOO6bOfeUz+9T2htbaCQyrd2cfVmN1eeKZdMaspBdkJLEDOTjuoIhFszY0/0bq5gJ/VlC4HroI/eraXo3gn42t/FJ5ojfyvw91c632ZsmL9PezTkdkELIp9WU/xroQbwbHt8dTZSykcmlCN/Uc491Mg8Lnotux9CS3ceLSKfdoI+Nc646PL9OUIf7ksZ/mIqSS9K4AxHaYA4DVLjA8lSufcdKlyf0cMCeet/wDyFM9iKXm7t3D+ktp18erZh+ZQRXMYYODwI5g8CPMVKbvpCv5OUwj8I40HxIJ+NcHaO1JrggzyySkctbFseQ5CoPC1naJ1eMlWRgykdjA5Bovbp5pHkkYs8jFmY9pPPy8q81GTgdtJhjgeGOBFBlFEznCKzHuUFj7hXYst0L2bGi2lwe1wIx/8hFeeyN5bq0Gm3mZFznThWU558GBqSWXSjdL+mjhlHgGjPvBI+FB4W/Rlet9IwJ96Rifcqn+NdS36KH/2l0o8EiY/EsP4Vv2vSpAf0sEqeKMjj46TXUXfzZ8w0vK6A8wySr+8g4e+mI4svRzY23tXN06j7TQxA+8E/GtSU7Ct/wBV5z9kzPn1JVa6Um62yrskwTgOeZjuAxz4rJqNaF30VPzhuVI7BJGR+8pP8KitoW22I1D28qSxMoeOMlCVjYZRCHUcQpA+keVeEm/19a8LyzAxzbEkQ/MdSn0r2XpKggjjiEUjvHGkZJKIpZFCnByTjI7q8X312jccLayKg9pill4eZCr8KtRuW3Sjbt+khmTxXQ4/mB+Fde137sZP9to/aI6/HGPjVfXO6W0rpy8luFJ7f7PEPVUI9+M1s2/Rndt9N4E/EzH3Bf8AGmri0bLaMM4zDLHJ9x1b4A1skVXdn0WgHMtyT+yj0kfiYn+FS3Y+7622NM1y+OySdmX8vKiOvRTooro0U6VdERbfveWTZywPGqOHdg6tkZVVB9kjkePPjW7u5vXb3w+abTJ2xPgOPL6w8R8KiPTS/s2o8Zj7hGP8aq4NjBHDHb3eNZ+3R9GbZ2zBZrquZFQdgPFm8FQcWqrd4+kW4uW6uyDQoTgFfamk930fJePj2VBnkLHLEk95JJ95q2eiLY6LA1yQDJIzIpxxREwCB3EtnPgBTyI9aXG3IgHAumUccSIJMjuKNl/8a7T75i9sb2GZOpuVtpspxAcBDkqG4gjtU/8A8mW0t47S2JE1xEjDmmsF/wAi5b4VD9pbyWW0LiGOCJmuOsXqbh00qjA5GsZDOnDipHHwp3wNHdno7jESz7RYqGGRDq6sKDy6x85z4AjHfUqsd39ly5WGG1k4YOllkYeuosPOoRvNuXtOZzJKy3Rzw0OBgdyxsFC+QqHXVjPauOtjlgcHKllaM8O1G4Z8xU2L1Nd7OjZ48yWOZE5mEnLqPsE/THgePnVeupBIYEEHBBGCD3EHlV97ibXa8s45JDmRSY3P1mTHteZUqfMmupc7KglcSSQxO68naNGYeTEZq34/hqlt2dx7m9w2Opi/3sgPtfcTgW8+A8a4O1bTqJ5Ys6uqkkj1Yxq0OVzjszivpOvnTeX++XX/AFE/9VqlmDvdFuyBcXmthlLdet//AGE4iB9dTfgrHpR2SLe9LqMJcL1o8HzpkA9QG/HU06IbPRZvIRxlmbB+zGAo/e114dMdnqtoZQOMcuknuSRDn95EpZxFWbMszPNHECAZHVATyBdgMn310t5d1p7BvnV1Rk4WVeKN3A/VPgfTNYbnjN9a/t4/gwNX9NGGBVgGUjBVgCCO4g86ZwfNJqX7rbgz3eHmzBCf1iPbcfYQ8h9o+41aFjupZwP1kVvGH5gnLaT9gMSF9K5/SNt57O1zEcSyt1at9QYLMw8cDA8TUVoXnRvYYCl5I2I5mVcnx0uMe6olvHu1ebLXrIJ5DAP143dCmeWtAcY5ceXlUVS1luCWVJZm/WYI8pz9ogE++pfuzZ7Vi9hLeR4HGl4LjCxsh4EYkIKcO0e40E3v9tWuzYYmdVDvGpVI0XrHOkZY8sDPaTUSn6V5CT1dvGB2apGc+uAK62wodmySGS4mjmuWwCtwwAiK8BFGjAKQuMA8c4z21MprCGVNLRxOh7CiMvpwxTqI/upvvDekI+IZ+xCcq/7NjzP2Tx86lJqmukXdtLKVHgBEUuSFyTodSMqCeOMEEetLY3SHdW66H0zqBhet1al8NYOSPPPnTdFxSOFBZiFUDJJIAAHaSeVeNjexzoHhcOhJAZeRIODj1FUbt7eW4vT8+/sg5Ea+yg/D2nxOTVpdGg/1dD4tN/Xk/wAqCT06KKDpUUUV1RVXTU/ztqOwRyk/iZB/4moZs3dy6uBqgt5XX62nSp8mbAPvq/p9mxSSLJJGjyIMIzKGKgnPs55ca2iaz9V186bX2Bc2mDcwvGG4AnSVJ7tSkgHwzUj6Pt8xY6obgEwOdQZRkxvgAnHapwM47quK6tklRklVXRhhlYAgjxBqC7S6K7d2JglkhB/UIEijyyQ3vJqdg61zvNsuZcyy27qf1Xj1H8hXNRY3+zXuE+QQGN0YMbtUKQ268cyPGTgrjP0gBx510rHoqgUgzTSSj6qgRA+ZyT7iK7W8+z4rbZl1HBGsadRJ7KjGTjmTzJ8TT3giO8OyNsnitw9xGeIa3kWLI7yilT7i1Rq13N2hcOA0MgycGSdtIXvJLHUfQGtbd/eu5seEL5Tticak9BzX0IqXRdLTY9u1UnvWYge4of405+ifbu7GSyt0gjOrTks3a7scs2OzjyHYAKxfeK0DlDcwBwcFTKgIPcePOqm3i6Qbm7UouIIyMMsZJZu8NIeOPAY9aiIq/YfTKMGAKkEHkQcg+RFfPu+Cab67H/5Ep97k/wCNZ7t3F6hzYdeePERKzpn7QwV99Ybx2V0sjTXkTxtMxbUyaVZuZAxwHlUtlVb3RwQdnW+O6TPmJXzWr0qnGzpM9skIHn1in+ANPosu+s2ei9sUkkZ9W6wfCQVodMN5otI4u2WUHH2YlJJ/MU99X5JFfbhx6toWo/5mfyozf4VfRPfy76+f924rpJFuLSF5DGWwwiZ1BKlTnHM4bl5Vht7a93M2Lx5c/wC7kBjHpHgD4VneGL8ivY2bSskbN9VXUn3A5rj76bvfL7cxghZEbXEx5awCCreBBI9x7KoeJipDKSpByCvAgjkQRyNWHsDpPeNQl5GZccpE0hz99TgE+Ix5U5RGV2ZtCyfCR3UTf8oSFT6x5VqnG7G0tsOVEkKOna9yOobs7V4n8hr3m6U7YD2Ip2PcQij1Oo/wNQreXf66uwyqeojwfYjY6m+9JwJ8hgUHb2BsPZVy7F55GlLMWhkdYQG1HUEwMsM9zVPtm7EtrRcwxxxgfrZ/8mNcfbu41veIrAdTNoX5xF4N7I/SJybz4HxqE3nRrerwQxSqOWH0/uuBj308DLpN3jS6kSKAhkhLEuOTSNgeye0AA8e0nwqEVP8AZHRjMzZunSJB2RnW7eAONK+fHyqwLTdy0ijEa28RUfWRXZvFmYEk1MVQFXX0aH/V0Pg0w/8Ankrz2x0e2k+TGpt274vo+sZ4e7FdTdTY5srZYGcOVZzqAIBDuWHA8udWJXYpU6VB06KKK6oVFFFAqVM0qgK4W/P/ALfd/sX/AIV3a4O/Zxs+6/ZH4kCpfAqTcndRtoysCSkUeDI4HHjnCJnhqOD5D0zYr7i7NLfJwjCUR9ZkSvr0atOs5OOfhXQ6OdniHZ8BA4yqZmPeXORnyXSPSoHsfekS7c67UNErNbJxH6I+zFjzdVb8Rpk5F1yd9tzn2cwZSZIHOFc4DK2CdEgHDOASCOBweVa24+wvl12kbfo1Bkl+4uPZz9olR5E91XHvxs35RYXCYyRGZF+/F7a/y49ahvQrCMXT9vzKjwHzhPv4e6pJ3BZaAAAKAAOAAGAB3ACtTa2zY7qJ4ZhqRwR909jL3EHiDW5RWrBVvRLcGG4urRzxGTj7cDmOTHnkflrW6Qc321IbVDwQJESP1WkPWSt6Jo/LXmbj5LvAxJwrXGlu7FxGOJ/FID6VjuPN8r2y8545NxMv3SDGnuWRR6VmdwWvZ2iQoscShUQaVUdgH8T40r6zjnRo5lDowIIIB5jGR3HxrYpGrYPnTb+y2tLiWBuPVtgN9ZDxRvVSPXNd3czcl7/5x2MUAJGsAFpCOBEYPDgebHy48cb/AEvW39tiK8WkgQY72Ekij35A9KtPZNgttDFCnKNFTzIHEnxJyfWsSFRGTo0smUojSiRcZfrAxBIyNSY08fIVVu8mxpLKV4ZcEgZVhydDnS488Hh2EEVYG6W83WbWuVJ+buSyx8eGYBiLHmit6kVs9Mmzw1tHNj2o36sn7EiscfmVfeaWf1U8i+ivkP4UzRGOA8h/Cma1WYxpU6KilSp0qAooooOnSp0V1ZKkadKoFRTpUCrGWMMCGAYHmGAIPmDWVFFUHvnrgv7lFZkAlJVQSFCuA66QOGMMKsHfPeFRspJEAD3aIi4ABGpcynI5YAYZ7yKx6Td0nuwtxbLqlRdLoOckfMFe9lJPDtB8BVZy/KbhYbfq5W+Th0RBG5ZesfW2oYyDnA49gFc9zitndRJLm8t4i8jK0ilwXYgxr7UgYZwQVVh61LOlFvkUlsLP+zB1lL/J/mdZVowurRjVjUcZ5aj311+jjc57PNxcjTKylFj4Hq1YgksRw1HAGByGe/hn0t7JM1osyjLW7Fj39U+A/uIRj4Ka1dkFXjeW8/4q4/70n+dei713o/8Aup/+4x/jXGrKKMsQqjLMQqjvZjgD3ms7RZe0TFHshLm4jjmu7gYSWRFaQs5bS2ojPsxrw+6K3N7IorfZ6Xez0S3d+pPWQKI26uXmhK9mSvDwFRDf6++citFPzdjEkH3pQiiVvgF/Ce+pBsRjfbDuIBkvbk6R2kIwnQfBl9Kv6Id/6tvf+Km/Oaf/AKuvf+Km/NXDzTFZ2i0txrT/AEjbzTXY6+dHMcMsnF48RqyhT2Yds+ZqDtvZfcQbqbPIgtjB7QauDcXZJtLKJHGHbMsg7Qz8dJ8QNI9Kr/pB3NlimkuIFMkMjF2CDLRMxy2VHEqSScjlnj435cI7m31s4NnLd20EMcsqx9S6KFZJH4llPMFQHPmtcTcN5NpTvFevJcQLEzskjuV160CHGefFseRqLnaE1xFBaKC3VPIVRQWZjIQcFQM8Pa/Mat3cDdw2NuesA66UhpOR0gD2Y8jnjJJ8WNJ2+kSasaypVpSpU6VQKiiiqClRQag6dFFBroyKxp0GgVKnSoFRTNKgVPNKigVYugYEMAQQQQeIIIwQR3VlRQQbaHRfZyHMTSw+CsHX3OCfjXru9uHBYOZ3czNGCyalCqmASWxk5bx7Kmda204i8Mqjm0UijzZCB/Gs/WTq6+cJ7gyu0jfSkZpG+87Fm+JNWP0LynVdL2FYW9QZAf4iqzQ8B5CrS6GbMhbmY8mMcQ80DM386Vn4eVrobW6MreaVpI5HhDHJjVVKg9ujP0Qe6tzY/R7Z2zK5EkroQymVhgMDkHSoAOPHNS2ka19YgpZoooMQgySAMnmcDPvop0UCNKnSqBUjTNKilSp0jQFKnSNB06KKK6MFRRRRSop0qgVKnRQY0UGiqClTpUBSp0qg+cdvWXye5niPARyuo+7klD+UqfWrx3L2R8js4o2+mR1kn334kegwv4a521ty1uNoR3RI6sBWkTteSP8AR+hGM/c8alprPxmLaVI06K0MaKdKoFSp0UCpU6VQKkadFAqxNZUjQKlTpUV0qdFFdGBRSooopUUVAUqKKIVKiiqopUUVAUqKKUKiiioClSooA0jRRUCop0UGNKnRRWNFKigKRooqBUUUUH//2Q=="/>
          <p:cNvSpPr>
            <a:spLocks noChangeAspect="1" noChangeArrowheads="1"/>
          </p:cNvSpPr>
          <p:nvPr/>
        </p:nvSpPr>
        <p:spPr bwMode="auto">
          <a:xfrm>
            <a:off x="155575" y="-966788"/>
            <a:ext cx="2257425" cy="2028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08" name="Picture 8" descr="http://fc02.deviantart.net/fs71/i/2011/020/0/9/gear_notan_by_frostielove-d37nxk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685800"/>
            <a:ext cx="3076575" cy="3981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Japanese </a:t>
            </a:r>
            <a:r>
              <a:rPr lang="en-US" dirty="0" err="1" smtClean="0"/>
              <a:t>Notan</a:t>
            </a:r>
            <a:r>
              <a:rPr lang="en-US" dirty="0" smtClean="0"/>
              <a:t> 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Eastern culture from which </a:t>
            </a:r>
            <a:r>
              <a:rPr lang="en-US" dirty="0" err="1" smtClean="0"/>
              <a:t>Notan</a:t>
            </a:r>
            <a:r>
              <a:rPr lang="en-US" dirty="0" smtClean="0"/>
              <a:t> arose, seeks a more </a:t>
            </a:r>
            <a:r>
              <a:rPr lang="en-US" b="1" dirty="0" smtClean="0"/>
              <a:t>balanced</a:t>
            </a:r>
            <a:r>
              <a:rPr lang="en-US" dirty="0" smtClean="0"/>
              <a:t> view of the world. The classic yin/yang symbol is a reflection of this desire for balance.</a:t>
            </a:r>
          </a:p>
          <a:p>
            <a:endParaRPr lang="en-US" dirty="0"/>
          </a:p>
        </p:txBody>
      </p:sp>
      <p:pic>
        <p:nvPicPr>
          <p:cNvPr id="26626" name="Picture 2" descr="http://lowcadence.com/wp-content/uploads/2013/08/YinYa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685800"/>
            <a:ext cx="3981450" cy="3981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Japanese </a:t>
            </a:r>
            <a:r>
              <a:rPr lang="en-US" dirty="0" err="1" smtClean="0"/>
              <a:t>Notan</a:t>
            </a:r>
            <a:r>
              <a:rPr lang="en-US" dirty="0" smtClean="0"/>
              <a:t> Art?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dirty="0" smtClean="0"/>
              <a:t>Balance </a:t>
            </a:r>
            <a:r>
              <a:rPr lang="en-US" dirty="0" smtClean="0"/>
              <a:t>is defined as the equal distribution of visual weight in a composition. </a:t>
            </a:r>
            <a:endParaRPr lang="en-US" dirty="0" smtClean="0"/>
          </a:p>
          <a:p>
            <a:pPr lvl="0"/>
            <a:r>
              <a:rPr lang="en-US" b="1" dirty="0" smtClean="0"/>
              <a:t>Central </a:t>
            </a:r>
            <a:r>
              <a:rPr lang="en-US" b="1" dirty="0" smtClean="0"/>
              <a:t>Axis-</a:t>
            </a:r>
            <a:r>
              <a:rPr lang="en-US" dirty="0" smtClean="0"/>
              <a:t>An </a:t>
            </a:r>
            <a:r>
              <a:rPr lang="en-US" dirty="0" smtClean="0"/>
              <a:t>imaginary dividing line </a:t>
            </a:r>
            <a:r>
              <a:rPr lang="en-US" dirty="0" smtClean="0"/>
              <a:t>that runs down the middle of a piece of art either horizontally or vertically. </a:t>
            </a:r>
          </a:p>
          <a:p>
            <a:endParaRPr lang="en-US" dirty="0"/>
          </a:p>
        </p:txBody>
      </p:sp>
      <p:pic>
        <p:nvPicPr>
          <p:cNvPr id="27652" name="Picture 4" descr="http://harvestmydesign.files.wordpress.com/2012/01/symm-vs-asymm.jpg?w=468&amp;h=3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66801"/>
            <a:ext cx="4169664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Japanese </a:t>
            </a:r>
            <a:r>
              <a:rPr lang="en-US" dirty="0" err="1" smtClean="0"/>
              <a:t>Notan</a:t>
            </a:r>
            <a:r>
              <a:rPr lang="en-US" dirty="0" smtClean="0"/>
              <a:t> 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Symmetrical balance</a:t>
            </a:r>
            <a:r>
              <a:rPr lang="en-US" sz="2800" dirty="0" smtClean="0"/>
              <a:t> means both sides of an axis line are the same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  <p:pic>
        <p:nvPicPr>
          <p:cNvPr id="29700" name="Picture 4" descr="http://rhsart1.wikispaces.com/file/view/symmetrykaleidoscope.jpg/90257207/377x284/symmetrykaleidoscop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838200"/>
            <a:ext cx="3590925" cy="2705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Japanese </a:t>
            </a:r>
            <a:r>
              <a:rPr lang="en-US" dirty="0" err="1" smtClean="0"/>
              <a:t>Notan</a:t>
            </a:r>
            <a:r>
              <a:rPr lang="en-US" dirty="0" smtClean="0"/>
              <a:t> Art?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Asymmetrical balance</a:t>
            </a:r>
            <a:r>
              <a:rPr lang="en-US" sz="2800" dirty="0" smtClean="0"/>
              <a:t> means each side of an axis line are </a:t>
            </a:r>
            <a:r>
              <a:rPr lang="en-US" sz="2800" b="1" dirty="0" smtClean="0"/>
              <a:t>different yet equal. </a:t>
            </a:r>
            <a:endParaRPr lang="en-US" sz="2800" dirty="0" smtClean="0"/>
          </a:p>
        </p:txBody>
      </p:sp>
      <p:pic>
        <p:nvPicPr>
          <p:cNvPr id="28674" name="Picture 2" descr="http://akinseagles.com/nakarmiAashraya1ws2012/images/p022asy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838200"/>
            <a:ext cx="3810000" cy="2847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Japanese </a:t>
            </a:r>
            <a:r>
              <a:rPr lang="en-US" dirty="0" err="1" smtClean="0"/>
              <a:t>Notan</a:t>
            </a:r>
            <a:r>
              <a:rPr lang="en-US" dirty="0" smtClean="0"/>
              <a:t> 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/>
              <a:t>Expansion </a:t>
            </a:r>
            <a:r>
              <a:rPr lang="en-US" b="1" dirty="0" smtClean="0"/>
              <a:t>of the </a:t>
            </a:r>
            <a:r>
              <a:rPr lang="en-US" b="1" dirty="0" smtClean="0"/>
              <a:t>Square:</a:t>
            </a:r>
            <a:r>
              <a:rPr lang="en-US" dirty="0" smtClean="0"/>
              <a:t> A </a:t>
            </a:r>
            <a:r>
              <a:rPr lang="en-US" dirty="0" err="1" smtClean="0"/>
              <a:t>Notan</a:t>
            </a:r>
            <a:r>
              <a:rPr lang="en-US" dirty="0" smtClean="0"/>
              <a:t> </a:t>
            </a:r>
            <a:r>
              <a:rPr lang="en-US" dirty="0" smtClean="0"/>
              <a:t>exercise designed to study the interaction of positive and negative space. </a:t>
            </a:r>
            <a:endParaRPr lang="en-US" dirty="0" smtClean="0"/>
          </a:p>
          <a:p>
            <a:pPr lvl="0"/>
            <a:r>
              <a:rPr lang="en-US" dirty="0" smtClean="0"/>
              <a:t>In </a:t>
            </a:r>
            <a:r>
              <a:rPr lang="en-US" dirty="0" smtClean="0"/>
              <a:t>order for the exercise to be completed successfully, </a:t>
            </a:r>
            <a:r>
              <a:rPr lang="en-US" b="1" dirty="0" smtClean="0"/>
              <a:t>there must be a feeling of balance created in the design</a:t>
            </a:r>
            <a:r>
              <a:rPr lang="en-US" b="1" dirty="0" smtClean="0"/>
              <a:t>.</a:t>
            </a:r>
            <a:endParaRPr lang="en-US" dirty="0" smtClean="0"/>
          </a:p>
        </p:txBody>
      </p:sp>
      <p:pic>
        <p:nvPicPr>
          <p:cNvPr id="30722" name="Picture 2" descr="http://createartwithme.com/wp-content/uploads/2013/04/NotanExpansionoftheSquare-1024x6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914400"/>
            <a:ext cx="4049173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Project!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962400"/>
            <a:ext cx="8183880" cy="113690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You are going to create your very own Japanese </a:t>
            </a:r>
            <a:r>
              <a:rPr lang="en-US" dirty="0" err="1" smtClean="0"/>
              <a:t>Notan</a:t>
            </a:r>
            <a:r>
              <a:rPr lang="en-US" dirty="0" smtClean="0"/>
              <a:t> Art using the guidelines from this Power Point and the handout given to you in class.</a:t>
            </a:r>
            <a:endParaRPr lang="en-US" dirty="0"/>
          </a:p>
        </p:txBody>
      </p:sp>
      <p:pic>
        <p:nvPicPr>
          <p:cNvPr id="31746" name="Picture 2" descr="http://www.waunakee.k12.wi.us/faculty/swagner/gallery14240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762000"/>
            <a:ext cx="2971800" cy="30984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is space?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Project!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183880" cy="190195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Key Things To Remember:</a:t>
            </a:r>
          </a:p>
          <a:p>
            <a:pPr lvl="1"/>
            <a:r>
              <a:rPr lang="en-US" dirty="0" smtClean="0"/>
              <a:t>Balance</a:t>
            </a:r>
          </a:p>
          <a:p>
            <a:pPr lvl="1"/>
            <a:r>
              <a:rPr lang="en-US" dirty="0" smtClean="0"/>
              <a:t>Positive Space</a:t>
            </a:r>
          </a:p>
          <a:p>
            <a:pPr lvl="1"/>
            <a:r>
              <a:rPr lang="en-US" dirty="0" smtClean="0"/>
              <a:t>Negative Space</a:t>
            </a:r>
          </a:p>
          <a:p>
            <a:pPr lvl="1"/>
            <a:r>
              <a:rPr lang="en-US" dirty="0" smtClean="0"/>
              <a:t>Clean cuts</a:t>
            </a:r>
            <a:endParaRPr lang="en-US" dirty="0"/>
          </a:p>
        </p:txBody>
      </p:sp>
      <p:pic>
        <p:nvPicPr>
          <p:cNvPr id="33794" name="Picture 2" descr="http://www.waunakee.k12.wi.us/faculty/swagner/gallery14234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33400"/>
            <a:ext cx="2667000" cy="27204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Space is the area: </a:t>
            </a:r>
            <a:r>
              <a:rPr lang="en-US" dirty="0" smtClean="0"/>
              <a:t>Above, </a:t>
            </a:r>
            <a:r>
              <a:rPr lang="en-US" dirty="0" smtClean="0"/>
              <a:t>Below</a:t>
            </a:r>
            <a:r>
              <a:rPr lang="en-US" dirty="0" smtClean="0"/>
              <a:t>, Between, Within, &amp; Around the main objects in a piece of art. Space is present in 2D &amp; 3D works of </a:t>
            </a:r>
            <a:r>
              <a:rPr lang="en-US" dirty="0" smtClean="0"/>
              <a:t>art.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is positive space?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Positive Space-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shapes or forms (main objects) in an </a:t>
            </a:r>
            <a:r>
              <a:rPr lang="en-US" dirty="0" smtClean="0"/>
              <a:t>artwork.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is negative space?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Negative Space-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space that surrounds the main objects. It is the empty or non-interesting space between and around the main </a:t>
            </a:r>
            <a:r>
              <a:rPr lang="en-US" dirty="0" smtClean="0"/>
              <a:t>objects.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is the difference between a geometric shape and an organic shape?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geometric shape </a:t>
            </a:r>
            <a:r>
              <a:rPr lang="en-US" dirty="0" smtClean="0"/>
              <a:t>is symmetrical (the same on both sides) and an </a:t>
            </a:r>
            <a:r>
              <a:rPr lang="en-US" b="1" dirty="0" smtClean="0"/>
              <a:t>organic shape </a:t>
            </a:r>
            <a:r>
              <a:rPr lang="en-US" dirty="0" smtClean="0"/>
              <a:t>is asymmetrical (not the same on both sides).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</TotalTime>
  <Words>425</Words>
  <Application>Microsoft Office PowerPoint</Application>
  <PresentationFormat>On-screen Show (4:3)</PresentationFormat>
  <Paragraphs>48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Aspect</vt:lpstr>
      <vt:lpstr>Japanese Notan Art</vt:lpstr>
      <vt:lpstr>Let’s review!</vt:lpstr>
      <vt:lpstr>Let’s review!</vt:lpstr>
      <vt:lpstr>Let’s review!</vt:lpstr>
      <vt:lpstr>Let’s review!</vt:lpstr>
      <vt:lpstr>Let’s review!</vt:lpstr>
      <vt:lpstr>Let’s review!</vt:lpstr>
      <vt:lpstr>Let’s review!</vt:lpstr>
      <vt:lpstr>Let’s review!</vt:lpstr>
      <vt:lpstr>Let’s review!</vt:lpstr>
      <vt:lpstr>Let’s review!</vt:lpstr>
      <vt:lpstr>What is Japanese Notan Art?</vt:lpstr>
      <vt:lpstr>What is Japanese Notan Art?</vt:lpstr>
      <vt:lpstr>What is Japanese Notan Art?</vt:lpstr>
      <vt:lpstr>What is Japanese Notan Art?</vt:lpstr>
      <vt:lpstr>What is Japanese Notan Art?</vt:lpstr>
      <vt:lpstr>What is Japanese Notan Art?</vt:lpstr>
      <vt:lpstr>What is Japanese Notan Art?</vt:lpstr>
      <vt:lpstr>Our Project!</vt:lpstr>
      <vt:lpstr>Our Project!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Japanese Notan Art</dc:title>
  <dc:creator>Leah Warner</dc:creator>
  <cp:lastModifiedBy>Leah Warner</cp:lastModifiedBy>
  <cp:revision>5</cp:revision>
  <dcterms:created xsi:type="dcterms:W3CDTF">2013-09-02T21:05:09Z</dcterms:created>
  <dcterms:modified xsi:type="dcterms:W3CDTF">2013-09-02T21:58:17Z</dcterms:modified>
</cp:coreProperties>
</file>